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aleway"/>
      <p:regular r:id="rId18"/>
      <p:bold r:id="rId19"/>
      <p:italic r:id="rId20"/>
      <p:boldItalic r:id="rId21"/>
    </p:embeddedFont>
    <p:embeddedFont>
      <p:font typeface="Cousine"/>
      <p:regular r:id="rId22"/>
      <p:bold r:id="rId23"/>
      <p:italic r:id="rId24"/>
      <p:boldItalic r:id="rId25"/>
    </p:embeddedFont>
    <p:embeddedFont>
      <p:font typeface="Assistant"/>
      <p:regular r:id="rId26"/>
      <p:bold r:id="rId27"/>
    </p:embeddedFont>
    <p:embeddedFont>
      <p:font typeface="PT Sans"/>
      <p:regular r:id="rId28"/>
      <p:bold r:id="rId29"/>
      <p:italic r:id="rId30"/>
      <p:boldItalic r:id="rId31"/>
    </p:embeddedFont>
    <p:embeddedFont>
      <p:font typeface="Cormorant Infan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Cousine-regular.fntdata"/><Relationship Id="rId21" Type="http://schemas.openxmlformats.org/officeDocument/2006/relationships/font" Target="fonts/Raleway-boldItalic.fntdata"/><Relationship Id="rId24" Type="http://schemas.openxmlformats.org/officeDocument/2006/relationships/font" Target="fonts/Cousine-italic.fntdata"/><Relationship Id="rId23" Type="http://schemas.openxmlformats.org/officeDocument/2006/relationships/font" Target="fonts/Cousine-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ssistant-regular.fntdata"/><Relationship Id="rId25" Type="http://schemas.openxmlformats.org/officeDocument/2006/relationships/font" Target="fonts/Cousine-boldItalic.fntdata"/><Relationship Id="rId28" Type="http://schemas.openxmlformats.org/officeDocument/2006/relationships/font" Target="fonts/PTSans-regular.fntdata"/><Relationship Id="rId27" Type="http://schemas.openxmlformats.org/officeDocument/2006/relationships/font" Target="fonts/Assistant-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TSans-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TSans-boldItalic.fntdata"/><Relationship Id="rId30" Type="http://schemas.openxmlformats.org/officeDocument/2006/relationships/font" Target="fonts/PTSans-italic.fntdata"/><Relationship Id="rId11" Type="http://schemas.openxmlformats.org/officeDocument/2006/relationships/slide" Target="slides/slide7.xml"/><Relationship Id="rId33" Type="http://schemas.openxmlformats.org/officeDocument/2006/relationships/font" Target="fonts/CormorantInfant-bold.fntdata"/><Relationship Id="rId10" Type="http://schemas.openxmlformats.org/officeDocument/2006/relationships/slide" Target="slides/slide6.xml"/><Relationship Id="rId32" Type="http://schemas.openxmlformats.org/officeDocument/2006/relationships/font" Target="fonts/CormorantInfant-regular.fntdata"/><Relationship Id="rId13" Type="http://schemas.openxmlformats.org/officeDocument/2006/relationships/slide" Target="slides/slide9.xml"/><Relationship Id="rId35" Type="http://schemas.openxmlformats.org/officeDocument/2006/relationships/font" Target="fonts/CormorantInfant-boldItalic.fntdata"/><Relationship Id="rId12" Type="http://schemas.openxmlformats.org/officeDocument/2006/relationships/slide" Target="slides/slide8.xml"/><Relationship Id="rId34" Type="http://schemas.openxmlformats.org/officeDocument/2006/relationships/font" Target="fonts/CormorantInfant-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jpg>
</file>

<file path=ppt/media/image11.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88b518e9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988b518e9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88b518e9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988b518e9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988b518e9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988b518e9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40000"/>
          </a:blip>
          <a:stretch>
            <a:fillRect/>
          </a:stretch>
        </p:blipFill>
        <p:spPr>
          <a:xfrm>
            <a:off x="0" y="48"/>
            <a:ext cx="9143997" cy="5143452"/>
          </a:xfrm>
          <a:prstGeom prst="rect">
            <a:avLst/>
          </a:prstGeom>
          <a:noFill/>
          <a:ln>
            <a:noFill/>
          </a:ln>
        </p:spPr>
      </p:pic>
      <p:sp>
        <p:nvSpPr>
          <p:cNvPr id="10" name="Google Shape;10;p2"/>
          <p:cNvSpPr txBox="1"/>
          <p:nvPr>
            <p:ph type="ctrTitle"/>
          </p:nvPr>
        </p:nvSpPr>
        <p:spPr>
          <a:xfrm>
            <a:off x="1117800" y="1673200"/>
            <a:ext cx="6908400" cy="13080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3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307675" y="3110901"/>
            <a:ext cx="4528800" cy="351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pic>
        <p:nvPicPr>
          <p:cNvPr id="46" name="Google Shape;46;p11"/>
          <p:cNvPicPr preferRelativeResize="0"/>
          <p:nvPr/>
        </p:nvPicPr>
        <p:blipFill rotWithShape="1">
          <a:blip r:embed="rId2">
            <a:alphaModFix amt="40000"/>
          </a:blip>
          <a:srcRect b="0" l="0" r="0" t="0"/>
          <a:stretch/>
        </p:blipFill>
        <p:spPr>
          <a:xfrm rot="10800000">
            <a:off x="0" y="0"/>
            <a:ext cx="9143972" cy="5143501"/>
          </a:xfrm>
          <a:prstGeom prst="rect">
            <a:avLst/>
          </a:prstGeom>
          <a:noFill/>
          <a:ln>
            <a:noFill/>
          </a:ln>
        </p:spPr>
      </p:pic>
      <p:sp>
        <p:nvSpPr>
          <p:cNvPr id="47" name="Google Shape;47;p11"/>
          <p:cNvSpPr txBox="1"/>
          <p:nvPr>
            <p:ph hasCustomPrompt="1" type="title"/>
          </p:nvPr>
        </p:nvSpPr>
        <p:spPr>
          <a:xfrm>
            <a:off x="1284000" y="1809950"/>
            <a:ext cx="6576000" cy="9915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p:nvPr>
            <p:ph idx="1" type="subTitle"/>
          </p:nvPr>
        </p:nvSpPr>
        <p:spPr>
          <a:xfrm>
            <a:off x="1284000" y="2885050"/>
            <a:ext cx="6576000" cy="44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2">
            <a:alphaModFix amt="38000"/>
          </a:blip>
          <a:srcRect b="0" l="0" r="0" t="0"/>
          <a:stretch/>
        </p:blipFill>
        <p:spPr>
          <a:xfrm rot="10800000">
            <a:off x="0" y="0"/>
            <a:ext cx="9143972" cy="5143501"/>
          </a:xfrm>
          <a:prstGeom prst="rect">
            <a:avLst/>
          </a:prstGeom>
          <a:noFill/>
          <a:ln>
            <a:noFill/>
          </a:ln>
        </p:spPr>
      </p:pic>
      <p:sp>
        <p:nvSpPr>
          <p:cNvPr id="52" name="Google Shape;5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3" name="Google Shape;53;p13"/>
          <p:cNvSpPr txBox="1"/>
          <p:nvPr>
            <p:ph hasCustomPrompt="1" idx="2" type="title"/>
          </p:nvPr>
        </p:nvSpPr>
        <p:spPr>
          <a:xfrm>
            <a:off x="1506976" y="13557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hasCustomPrompt="1" idx="3" type="title"/>
          </p:nvPr>
        </p:nvSpPr>
        <p:spPr>
          <a:xfrm>
            <a:off x="1506976" y="29416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p:nvPr>
            <p:ph hasCustomPrompt="1" idx="4" type="title"/>
          </p:nvPr>
        </p:nvSpPr>
        <p:spPr>
          <a:xfrm>
            <a:off x="4207864" y="13557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hasCustomPrompt="1" idx="5" type="title"/>
          </p:nvPr>
        </p:nvSpPr>
        <p:spPr>
          <a:xfrm>
            <a:off x="4207864" y="29416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p:nvPr>
            <p:ph hasCustomPrompt="1" idx="6" type="title"/>
          </p:nvPr>
        </p:nvSpPr>
        <p:spPr>
          <a:xfrm>
            <a:off x="6905526" y="13557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hasCustomPrompt="1" idx="7" type="title"/>
          </p:nvPr>
        </p:nvSpPr>
        <p:spPr>
          <a:xfrm>
            <a:off x="6905526" y="29416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1" type="subTitle"/>
          </p:nvPr>
        </p:nvSpPr>
        <p:spPr>
          <a:xfrm>
            <a:off x="827326" y="1912475"/>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0" name="Google Shape;60;p13"/>
          <p:cNvSpPr txBox="1"/>
          <p:nvPr>
            <p:ph idx="8" type="subTitle"/>
          </p:nvPr>
        </p:nvSpPr>
        <p:spPr>
          <a:xfrm>
            <a:off x="3528214" y="1912475"/>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1" name="Google Shape;61;p13"/>
          <p:cNvSpPr txBox="1"/>
          <p:nvPr>
            <p:ph idx="9" type="subTitle"/>
          </p:nvPr>
        </p:nvSpPr>
        <p:spPr>
          <a:xfrm>
            <a:off x="6225876" y="1912475"/>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2" name="Google Shape;62;p13"/>
          <p:cNvSpPr txBox="1"/>
          <p:nvPr>
            <p:ph idx="13" type="subTitle"/>
          </p:nvPr>
        </p:nvSpPr>
        <p:spPr>
          <a:xfrm>
            <a:off x="827326" y="3498350"/>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3" name="Google Shape;63;p13"/>
          <p:cNvSpPr txBox="1"/>
          <p:nvPr>
            <p:ph idx="14" type="subTitle"/>
          </p:nvPr>
        </p:nvSpPr>
        <p:spPr>
          <a:xfrm>
            <a:off x="3528214" y="3498350"/>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4" name="Google Shape;64;p13"/>
          <p:cNvSpPr txBox="1"/>
          <p:nvPr>
            <p:ph idx="15" type="subTitle"/>
          </p:nvPr>
        </p:nvSpPr>
        <p:spPr>
          <a:xfrm>
            <a:off x="6225876" y="3498350"/>
            <a:ext cx="2094000" cy="69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2">
            <a:alphaModFix amt="38000"/>
          </a:blip>
          <a:srcRect b="0" l="0" r="0" t="0"/>
          <a:stretch/>
        </p:blipFill>
        <p:spPr>
          <a:xfrm rot="10800000">
            <a:off x="0" y="0"/>
            <a:ext cx="9143972" cy="5143501"/>
          </a:xfrm>
          <a:prstGeom prst="rect">
            <a:avLst/>
          </a:prstGeom>
          <a:noFill/>
          <a:ln>
            <a:noFill/>
          </a:ln>
        </p:spPr>
      </p:pic>
      <p:sp>
        <p:nvSpPr>
          <p:cNvPr id="67" name="Google Shape;6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 name="Google Shape;68;p14"/>
          <p:cNvSpPr txBox="1"/>
          <p:nvPr>
            <p:ph idx="1" type="subTitle"/>
          </p:nvPr>
        </p:nvSpPr>
        <p:spPr>
          <a:xfrm>
            <a:off x="720000" y="3030245"/>
            <a:ext cx="2392800" cy="139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 name="Google Shape;69;p14"/>
          <p:cNvSpPr txBox="1"/>
          <p:nvPr>
            <p:ph idx="2" type="subTitle"/>
          </p:nvPr>
        </p:nvSpPr>
        <p:spPr>
          <a:xfrm>
            <a:off x="3378641" y="3030245"/>
            <a:ext cx="2392800" cy="139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0" name="Google Shape;70;p14"/>
          <p:cNvSpPr txBox="1"/>
          <p:nvPr>
            <p:ph idx="3" type="subTitle"/>
          </p:nvPr>
        </p:nvSpPr>
        <p:spPr>
          <a:xfrm>
            <a:off x="6031075" y="3030245"/>
            <a:ext cx="2392800" cy="139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 name="Google Shape;71;p14"/>
          <p:cNvSpPr txBox="1"/>
          <p:nvPr>
            <p:ph idx="4" type="subTitle"/>
          </p:nvPr>
        </p:nvSpPr>
        <p:spPr>
          <a:xfrm>
            <a:off x="720000" y="2632388"/>
            <a:ext cx="23928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2" name="Google Shape;72;p14"/>
          <p:cNvSpPr txBox="1"/>
          <p:nvPr>
            <p:ph idx="5" type="subTitle"/>
          </p:nvPr>
        </p:nvSpPr>
        <p:spPr>
          <a:xfrm>
            <a:off x="3378641" y="2632388"/>
            <a:ext cx="23928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3" name="Google Shape;73;p14"/>
          <p:cNvSpPr txBox="1"/>
          <p:nvPr>
            <p:ph idx="6" type="subTitle"/>
          </p:nvPr>
        </p:nvSpPr>
        <p:spPr>
          <a:xfrm>
            <a:off x="6031075" y="2632388"/>
            <a:ext cx="23928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74" name="Shape 74"/>
        <p:cNvGrpSpPr/>
        <p:nvPr/>
      </p:nvGrpSpPr>
      <p:grpSpPr>
        <a:xfrm>
          <a:off x="0" y="0"/>
          <a:ext cx="0" cy="0"/>
          <a:chOff x="0" y="0"/>
          <a:chExt cx="0" cy="0"/>
        </a:xfrm>
      </p:grpSpPr>
      <p:pic>
        <p:nvPicPr>
          <p:cNvPr id="75" name="Google Shape;75;p15"/>
          <p:cNvPicPr preferRelativeResize="0"/>
          <p:nvPr/>
        </p:nvPicPr>
        <p:blipFill rotWithShape="1">
          <a:blip r:embed="rId2">
            <a:alphaModFix amt="40000"/>
          </a:blip>
          <a:srcRect b="0" l="0" r="0" t="0"/>
          <a:stretch/>
        </p:blipFill>
        <p:spPr>
          <a:xfrm flipH="1" rot="10800000">
            <a:off x="0" y="0"/>
            <a:ext cx="9143972" cy="5143501"/>
          </a:xfrm>
          <a:prstGeom prst="rect">
            <a:avLst/>
          </a:prstGeom>
          <a:noFill/>
          <a:ln>
            <a:noFill/>
          </a:ln>
        </p:spPr>
      </p:pic>
      <p:sp>
        <p:nvSpPr>
          <p:cNvPr id="76" name="Google Shape;7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15"/>
          <p:cNvSpPr txBox="1"/>
          <p:nvPr>
            <p:ph idx="1" type="subTitle"/>
          </p:nvPr>
        </p:nvSpPr>
        <p:spPr>
          <a:xfrm>
            <a:off x="1138118" y="1925225"/>
            <a:ext cx="3042900" cy="84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8" name="Google Shape;78;p15"/>
          <p:cNvSpPr txBox="1"/>
          <p:nvPr>
            <p:ph idx="2" type="subTitle"/>
          </p:nvPr>
        </p:nvSpPr>
        <p:spPr>
          <a:xfrm>
            <a:off x="4964669" y="1925225"/>
            <a:ext cx="3042900" cy="84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9" name="Google Shape;79;p15"/>
          <p:cNvSpPr txBox="1"/>
          <p:nvPr>
            <p:ph idx="3" type="subTitle"/>
          </p:nvPr>
        </p:nvSpPr>
        <p:spPr>
          <a:xfrm>
            <a:off x="1138118" y="3436825"/>
            <a:ext cx="3042900" cy="84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0" name="Google Shape;80;p15"/>
          <p:cNvSpPr txBox="1"/>
          <p:nvPr>
            <p:ph idx="4" type="subTitle"/>
          </p:nvPr>
        </p:nvSpPr>
        <p:spPr>
          <a:xfrm>
            <a:off x="4964669" y="3436825"/>
            <a:ext cx="3042900" cy="84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 name="Google Shape;81;p15"/>
          <p:cNvSpPr txBox="1"/>
          <p:nvPr>
            <p:ph idx="5" type="subTitle"/>
          </p:nvPr>
        </p:nvSpPr>
        <p:spPr>
          <a:xfrm>
            <a:off x="1138118" y="1497225"/>
            <a:ext cx="3042900" cy="43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2" name="Google Shape;82;p15"/>
          <p:cNvSpPr txBox="1"/>
          <p:nvPr>
            <p:ph idx="6" type="subTitle"/>
          </p:nvPr>
        </p:nvSpPr>
        <p:spPr>
          <a:xfrm>
            <a:off x="1138118" y="3008925"/>
            <a:ext cx="3042900" cy="43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3" name="Google Shape;83;p15"/>
          <p:cNvSpPr txBox="1"/>
          <p:nvPr>
            <p:ph idx="7" type="subTitle"/>
          </p:nvPr>
        </p:nvSpPr>
        <p:spPr>
          <a:xfrm>
            <a:off x="4964643" y="1497225"/>
            <a:ext cx="3042900" cy="43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4" name="Google Shape;84;p15"/>
          <p:cNvSpPr txBox="1"/>
          <p:nvPr>
            <p:ph idx="8" type="subTitle"/>
          </p:nvPr>
        </p:nvSpPr>
        <p:spPr>
          <a:xfrm>
            <a:off x="4964643" y="3008925"/>
            <a:ext cx="3042900" cy="43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5" name="Shape 85"/>
        <p:cNvGrpSpPr/>
        <p:nvPr/>
      </p:nvGrpSpPr>
      <p:grpSpPr>
        <a:xfrm>
          <a:off x="0" y="0"/>
          <a:ext cx="0" cy="0"/>
          <a:chOff x="0" y="0"/>
          <a:chExt cx="0" cy="0"/>
        </a:xfrm>
      </p:grpSpPr>
      <p:pic>
        <p:nvPicPr>
          <p:cNvPr id="86" name="Google Shape;86;p16"/>
          <p:cNvPicPr preferRelativeResize="0"/>
          <p:nvPr/>
        </p:nvPicPr>
        <p:blipFill rotWithShape="1">
          <a:blip r:embed="rId2">
            <a:alphaModFix amt="38000"/>
          </a:blip>
          <a:srcRect b="0" l="0" r="0" t="0"/>
          <a:stretch/>
        </p:blipFill>
        <p:spPr>
          <a:xfrm rot="10800000">
            <a:off x="0" y="0"/>
            <a:ext cx="9143972" cy="5143501"/>
          </a:xfrm>
          <a:prstGeom prst="rect">
            <a:avLst/>
          </a:prstGeom>
          <a:noFill/>
          <a:ln>
            <a:noFill/>
          </a:ln>
        </p:spPr>
      </p:pic>
      <p:sp>
        <p:nvSpPr>
          <p:cNvPr id="87" name="Google Shape;8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8" name="Google Shape;88;p16"/>
          <p:cNvSpPr txBox="1"/>
          <p:nvPr>
            <p:ph idx="1" type="subTitle"/>
          </p:nvPr>
        </p:nvSpPr>
        <p:spPr>
          <a:xfrm>
            <a:off x="1101900" y="1640992"/>
            <a:ext cx="32172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9" name="Google Shape;89;p16"/>
          <p:cNvSpPr txBox="1"/>
          <p:nvPr>
            <p:ph idx="2" type="subTitle"/>
          </p:nvPr>
        </p:nvSpPr>
        <p:spPr>
          <a:xfrm>
            <a:off x="1101900" y="2770590"/>
            <a:ext cx="32187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 name="Google Shape;90;p16"/>
          <p:cNvSpPr txBox="1"/>
          <p:nvPr>
            <p:ph idx="3" type="subTitle"/>
          </p:nvPr>
        </p:nvSpPr>
        <p:spPr>
          <a:xfrm>
            <a:off x="1101900" y="3903447"/>
            <a:ext cx="32172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1" name="Google Shape;91;p16"/>
          <p:cNvSpPr txBox="1"/>
          <p:nvPr>
            <p:ph idx="4" type="subTitle"/>
          </p:nvPr>
        </p:nvSpPr>
        <p:spPr>
          <a:xfrm>
            <a:off x="4825800" y="2773851"/>
            <a:ext cx="32172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2" name="Google Shape;92;p16"/>
          <p:cNvSpPr txBox="1"/>
          <p:nvPr>
            <p:ph idx="5" type="subTitle"/>
          </p:nvPr>
        </p:nvSpPr>
        <p:spPr>
          <a:xfrm>
            <a:off x="4825800" y="1640992"/>
            <a:ext cx="32172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 name="Google Shape;93;p16"/>
          <p:cNvSpPr txBox="1"/>
          <p:nvPr>
            <p:ph idx="6" type="subTitle"/>
          </p:nvPr>
        </p:nvSpPr>
        <p:spPr>
          <a:xfrm>
            <a:off x="4825800" y="3903447"/>
            <a:ext cx="3217200" cy="6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4" name="Google Shape;94;p16"/>
          <p:cNvSpPr txBox="1"/>
          <p:nvPr>
            <p:ph idx="7" type="subTitle"/>
          </p:nvPr>
        </p:nvSpPr>
        <p:spPr>
          <a:xfrm>
            <a:off x="1101900" y="1274175"/>
            <a:ext cx="32187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5" name="Google Shape;95;p16"/>
          <p:cNvSpPr txBox="1"/>
          <p:nvPr>
            <p:ph idx="8" type="subTitle"/>
          </p:nvPr>
        </p:nvSpPr>
        <p:spPr>
          <a:xfrm>
            <a:off x="1101900" y="2403771"/>
            <a:ext cx="32187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6" name="Google Shape;96;p16"/>
          <p:cNvSpPr txBox="1"/>
          <p:nvPr>
            <p:ph idx="9" type="subTitle"/>
          </p:nvPr>
        </p:nvSpPr>
        <p:spPr>
          <a:xfrm>
            <a:off x="4825800" y="1274175"/>
            <a:ext cx="32172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7" name="Google Shape;97;p16"/>
          <p:cNvSpPr txBox="1"/>
          <p:nvPr>
            <p:ph idx="13" type="subTitle"/>
          </p:nvPr>
        </p:nvSpPr>
        <p:spPr>
          <a:xfrm>
            <a:off x="1101900" y="3533382"/>
            <a:ext cx="32187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8" name="Google Shape;98;p16"/>
          <p:cNvSpPr txBox="1"/>
          <p:nvPr>
            <p:ph idx="14" type="subTitle"/>
          </p:nvPr>
        </p:nvSpPr>
        <p:spPr>
          <a:xfrm>
            <a:off x="4825800" y="2403784"/>
            <a:ext cx="32172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 name="Google Shape;99;p16"/>
          <p:cNvSpPr txBox="1"/>
          <p:nvPr>
            <p:ph idx="15" type="subTitle"/>
          </p:nvPr>
        </p:nvSpPr>
        <p:spPr>
          <a:xfrm>
            <a:off x="4825800" y="3533382"/>
            <a:ext cx="3217200" cy="43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00" name="Shape 100"/>
        <p:cNvGrpSpPr/>
        <p:nvPr/>
      </p:nvGrpSpPr>
      <p:grpSpPr>
        <a:xfrm>
          <a:off x="0" y="0"/>
          <a:ext cx="0" cy="0"/>
          <a:chOff x="0" y="0"/>
          <a:chExt cx="0" cy="0"/>
        </a:xfrm>
      </p:grpSpPr>
      <p:pic>
        <p:nvPicPr>
          <p:cNvPr id="101" name="Google Shape;101;p17"/>
          <p:cNvPicPr preferRelativeResize="0"/>
          <p:nvPr/>
        </p:nvPicPr>
        <p:blipFill>
          <a:blip r:embed="rId2">
            <a:alphaModFix amt="40000"/>
          </a:blip>
          <a:stretch>
            <a:fillRect/>
          </a:stretch>
        </p:blipFill>
        <p:spPr>
          <a:xfrm>
            <a:off x="0" y="48"/>
            <a:ext cx="9143997" cy="5143452"/>
          </a:xfrm>
          <a:prstGeom prst="rect">
            <a:avLst/>
          </a:prstGeom>
          <a:noFill/>
          <a:ln>
            <a:noFill/>
          </a:ln>
        </p:spPr>
      </p:pic>
      <p:sp>
        <p:nvSpPr>
          <p:cNvPr id="102" name="Google Shape;102;p17"/>
          <p:cNvSpPr txBox="1"/>
          <p:nvPr>
            <p:ph hasCustomPrompt="1" type="title"/>
          </p:nvPr>
        </p:nvSpPr>
        <p:spPr>
          <a:xfrm>
            <a:off x="798388" y="2801158"/>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17"/>
          <p:cNvSpPr txBox="1"/>
          <p:nvPr>
            <p:ph idx="1" type="subTitle"/>
          </p:nvPr>
        </p:nvSpPr>
        <p:spPr>
          <a:xfrm>
            <a:off x="798400" y="3575808"/>
            <a:ext cx="3492600" cy="3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04" name="Google Shape;104;p17"/>
          <p:cNvSpPr txBox="1"/>
          <p:nvPr>
            <p:ph hasCustomPrompt="1" idx="2" type="title"/>
          </p:nvPr>
        </p:nvSpPr>
        <p:spPr>
          <a:xfrm>
            <a:off x="2825700" y="1090173"/>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17"/>
          <p:cNvSpPr txBox="1"/>
          <p:nvPr>
            <p:ph idx="3" type="subTitle"/>
          </p:nvPr>
        </p:nvSpPr>
        <p:spPr>
          <a:xfrm>
            <a:off x="2825700" y="1865111"/>
            <a:ext cx="3492600" cy="3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06" name="Google Shape;106;p17"/>
          <p:cNvSpPr txBox="1"/>
          <p:nvPr>
            <p:ph hasCustomPrompt="1" idx="4" type="title"/>
          </p:nvPr>
        </p:nvSpPr>
        <p:spPr>
          <a:xfrm>
            <a:off x="4853013" y="2801158"/>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17"/>
          <p:cNvSpPr txBox="1"/>
          <p:nvPr>
            <p:ph idx="5" type="subTitle"/>
          </p:nvPr>
        </p:nvSpPr>
        <p:spPr>
          <a:xfrm>
            <a:off x="4853025" y="3575808"/>
            <a:ext cx="3492600" cy="3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108" name="Shape 108"/>
        <p:cNvGrpSpPr/>
        <p:nvPr/>
      </p:nvGrpSpPr>
      <p:grpSpPr>
        <a:xfrm>
          <a:off x="0" y="0"/>
          <a:ext cx="0" cy="0"/>
          <a:chOff x="0" y="0"/>
          <a:chExt cx="0" cy="0"/>
        </a:xfrm>
      </p:grpSpPr>
      <p:pic>
        <p:nvPicPr>
          <p:cNvPr id="109" name="Google Shape;109;p18"/>
          <p:cNvPicPr preferRelativeResize="0"/>
          <p:nvPr/>
        </p:nvPicPr>
        <p:blipFill rotWithShape="1">
          <a:blip r:embed="rId2">
            <a:alphaModFix amt="30000"/>
          </a:blip>
          <a:srcRect b="0" l="0" r="0" t="0"/>
          <a:stretch/>
        </p:blipFill>
        <p:spPr>
          <a:xfrm flipH="1" rot="10800000">
            <a:off x="0" y="0"/>
            <a:ext cx="9143972" cy="5143501"/>
          </a:xfrm>
          <a:prstGeom prst="rect">
            <a:avLst/>
          </a:prstGeom>
          <a:noFill/>
          <a:ln>
            <a:noFill/>
          </a:ln>
        </p:spPr>
      </p:pic>
      <p:sp>
        <p:nvSpPr>
          <p:cNvPr id="110" name="Google Shape;11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 name="Google Shape;111;p18"/>
          <p:cNvSpPr txBox="1"/>
          <p:nvPr>
            <p:ph idx="1" type="body"/>
          </p:nvPr>
        </p:nvSpPr>
        <p:spPr>
          <a:xfrm>
            <a:off x="720000" y="1215750"/>
            <a:ext cx="3630600" cy="1052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112" name="Shape 112"/>
        <p:cNvGrpSpPr/>
        <p:nvPr/>
      </p:nvGrpSpPr>
      <p:grpSpPr>
        <a:xfrm>
          <a:off x="0" y="0"/>
          <a:ext cx="0" cy="0"/>
          <a:chOff x="0" y="0"/>
          <a:chExt cx="0" cy="0"/>
        </a:xfrm>
      </p:grpSpPr>
      <p:pic>
        <p:nvPicPr>
          <p:cNvPr id="113" name="Google Shape;113;p19"/>
          <p:cNvPicPr preferRelativeResize="0"/>
          <p:nvPr/>
        </p:nvPicPr>
        <p:blipFill rotWithShape="1">
          <a:blip r:embed="rId2">
            <a:alphaModFix amt="38000"/>
          </a:blip>
          <a:srcRect b="0" l="0" r="0" t="0"/>
          <a:stretch/>
        </p:blipFill>
        <p:spPr>
          <a:xfrm rot="10800000">
            <a:off x="0" y="0"/>
            <a:ext cx="9143972" cy="5143501"/>
          </a:xfrm>
          <a:prstGeom prst="rect">
            <a:avLst/>
          </a:prstGeom>
          <a:noFill/>
          <a:ln>
            <a:noFill/>
          </a:ln>
        </p:spPr>
      </p:pic>
      <p:sp>
        <p:nvSpPr>
          <p:cNvPr id="114" name="Google Shape;11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5" name="Google Shape;115;p19"/>
          <p:cNvSpPr txBox="1"/>
          <p:nvPr>
            <p:ph idx="1" type="body"/>
          </p:nvPr>
        </p:nvSpPr>
        <p:spPr>
          <a:xfrm>
            <a:off x="1710150" y="1651500"/>
            <a:ext cx="5723700" cy="2155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16" name="Shape 116"/>
        <p:cNvGrpSpPr/>
        <p:nvPr/>
      </p:nvGrpSpPr>
      <p:grpSpPr>
        <a:xfrm>
          <a:off x="0" y="0"/>
          <a:ext cx="0" cy="0"/>
          <a:chOff x="0" y="0"/>
          <a:chExt cx="0" cy="0"/>
        </a:xfrm>
      </p:grpSpPr>
      <p:pic>
        <p:nvPicPr>
          <p:cNvPr id="117" name="Google Shape;117;p20"/>
          <p:cNvPicPr preferRelativeResize="0"/>
          <p:nvPr/>
        </p:nvPicPr>
        <p:blipFill rotWithShape="1">
          <a:blip r:embed="rId2">
            <a:alphaModFix amt="40000"/>
          </a:blip>
          <a:srcRect b="0" l="0" r="0" t="0"/>
          <a:stretch/>
        </p:blipFill>
        <p:spPr>
          <a:xfrm flipH="1" rot="10800000">
            <a:off x="0" y="0"/>
            <a:ext cx="9143972" cy="5143501"/>
          </a:xfrm>
          <a:prstGeom prst="rect">
            <a:avLst/>
          </a:prstGeom>
          <a:noFill/>
          <a:ln>
            <a:noFill/>
          </a:ln>
        </p:spPr>
      </p:pic>
      <p:sp>
        <p:nvSpPr>
          <p:cNvPr id="118" name="Google Shape;11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mt="40000"/>
          </a:blip>
          <a:srcRect b="0" l="0" r="0" t="0"/>
          <a:stretch/>
        </p:blipFill>
        <p:spPr>
          <a:xfrm>
            <a:off x="0" y="0"/>
            <a:ext cx="9143972" cy="5143501"/>
          </a:xfrm>
          <a:prstGeom prst="rect">
            <a:avLst/>
          </a:prstGeom>
          <a:noFill/>
          <a:ln>
            <a:noFill/>
          </a:ln>
        </p:spPr>
      </p:pic>
      <p:sp>
        <p:nvSpPr>
          <p:cNvPr id="14" name="Google Shape;14;p3"/>
          <p:cNvSpPr txBox="1"/>
          <p:nvPr>
            <p:ph type="title"/>
          </p:nvPr>
        </p:nvSpPr>
        <p:spPr>
          <a:xfrm>
            <a:off x="4463050" y="3245363"/>
            <a:ext cx="3967800" cy="841800"/>
          </a:xfrm>
          <a:prstGeom prst="rect">
            <a:avLst/>
          </a:prstGeom>
        </p:spPr>
        <p:txBody>
          <a:bodyPr anchorCtr="0" anchor="t" bIns="91425" lIns="91425" spcFirstLastPara="1" rIns="91425" wrap="square" tIns="91425">
            <a:noAutofit/>
          </a:bodyPr>
          <a:lstStyle>
            <a:lvl1pPr lvl="0" algn="l">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4463050" y="2456788"/>
            <a:ext cx="1235700" cy="788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a:off x="0" y="0"/>
            <a:ext cx="4101600" cy="51435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2">
            <a:alphaModFix amt="40000"/>
          </a:blip>
          <a:stretch>
            <a:fillRect/>
          </a:stretch>
        </p:blipFill>
        <p:spPr>
          <a:xfrm>
            <a:off x="0" y="48"/>
            <a:ext cx="9143997" cy="5143452"/>
          </a:xfrm>
          <a:prstGeom prst="rect">
            <a:avLst/>
          </a:prstGeom>
          <a:noFill/>
          <a:ln>
            <a:noFill/>
          </a:ln>
        </p:spPr>
      </p:pic>
      <p:sp>
        <p:nvSpPr>
          <p:cNvPr id="121" name="Google Shape;121;p21"/>
          <p:cNvSpPr txBox="1"/>
          <p:nvPr>
            <p:ph type="title"/>
          </p:nvPr>
        </p:nvSpPr>
        <p:spPr>
          <a:xfrm>
            <a:off x="2347950" y="919399"/>
            <a:ext cx="4448100" cy="93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5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21"/>
          <p:cNvSpPr txBox="1"/>
          <p:nvPr>
            <p:ph idx="1" type="subTitle"/>
          </p:nvPr>
        </p:nvSpPr>
        <p:spPr>
          <a:xfrm>
            <a:off x="2347900" y="1763649"/>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21"/>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lt1"/>
                </a:solidFill>
                <a:latin typeface="Assistant"/>
                <a:ea typeface="Assistant"/>
                <a:cs typeface="Assistant"/>
                <a:sym typeface="Assistant"/>
              </a:rPr>
              <a:t>CREDITS:</a:t>
            </a:r>
            <a:r>
              <a:rPr lang="en" sz="1000">
                <a:solidFill>
                  <a:schemeClr val="lt1"/>
                </a:solidFill>
                <a:latin typeface="Assistant"/>
                <a:ea typeface="Assistant"/>
                <a:cs typeface="Assistant"/>
                <a:sym typeface="Assistant"/>
              </a:rPr>
              <a:t> This presentation template was created by </a:t>
            </a:r>
            <a:r>
              <a:rPr b="1" lang="en" sz="1000" u="sng">
                <a:solidFill>
                  <a:schemeClr val="lt1"/>
                </a:solidFill>
                <a:latin typeface="Assistant"/>
                <a:ea typeface="Assistant"/>
                <a:cs typeface="Assistant"/>
                <a:sym typeface="Assistant"/>
                <a:hlinkClick r:id="rId3">
                  <a:extLst>
                    <a:ext uri="{A12FA001-AC4F-418D-AE19-62706E023703}">
                      <ahyp:hlinkClr val="tx"/>
                    </a:ext>
                  </a:extLst>
                </a:hlinkClick>
              </a:rPr>
              <a:t>Slidesgo</a:t>
            </a:r>
            <a:r>
              <a:rPr lang="en" sz="1000">
                <a:solidFill>
                  <a:schemeClr val="lt1"/>
                </a:solidFill>
                <a:latin typeface="Assistant"/>
                <a:ea typeface="Assistant"/>
                <a:cs typeface="Assistant"/>
                <a:sym typeface="Assistant"/>
              </a:rPr>
              <a:t>, and includes icons by </a:t>
            </a:r>
            <a:r>
              <a:rPr b="1" lang="en" sz="1000" u="sng">
                <a:solidFill>
                  <a:schemeClr val="lt1"/>
                </a:solidFill>
                <a:latin typeface="Assistant"/>
                <a:ea typeface="Assistant"/>
                <a:cs typeface="Assistant"/>
                <a:sym typeface="Assistant"/>
                <a:hlinkClick r:id="rId4">
                  <a:extLst>
                    <a:ext uri="{A12FA001-AC4F-418D-AE19-62706E023703}">
                      <ahyp:hlinkClr val="tx"/>
                    </a:ext>
                  </a:extLst>
                </a:hlinkClick>
              </a:rPr>
              <a:t>Flaticon</a:t>
            </a:r>
            <a:r>
              <a:rPr lang="en" sz="1000">
                <a:solidFill>
                  <a:schemeClr val="lt1"/>
                </a:solidFill>
                <a:latin typeface="Assistant"/>
                <a:ea typeface="Assistant"/>
                <a:cs typeface="Assistant"/>
                <a:sym typeface="Assistant"/>
              </a:rPr>
              <a:t>, and infographics &amp; images by </a:t>
            </a:r>
            <a:r>
              <a:rPr b="1" lang="en" sz="1000" u="sng">
                <a:solidFill>
                  <a:schemeClr val="lt1"/>
                </a:solidFill>
                <a:latin typeface="Assistant"/>
                <a:ea typeface="Assistant"/>
                <a:cs typeface="Assistant"/>
                <a:sym typeface="Assistant"/>
                <a:hlinkClick r:id="rId5">
                  <a:extLst>
                    <a:ext uri="{A12FA001-AC4F-418D-AE19-62706E023703}">
                      <ahyp:hlinkClr val="tx"/>
                    </a:ext>
                  </a:extLst>
                </a:hlinkClick>
              </a:rPr>
              <a:t>Freepik</a:t>
            </a:r>
            <a:r>
              <a:rPr lang="en" sz="1000" u="sng">
                <a:solidFill>
                  <a:schemeClr val="lt1"/>
                </a:solidFill>
                <a:latin typeface="Assistant"/>
                <a:ea typeface="Assistant"/>
                <a:cs typeface="Assistant"/>
                <a:sym typeface="Assistant"/>
              </a:rPr>
              <a:t> </a:t>
            </a:r>
            <a:endParaRPr b="1" sz="1000" u="sng">
              <a:solidFill>
                <a:schemeClr val="lt1"/>
              </a:solidFill>
              <a:latin typeface="Assistant"/>
              <a:ea typeface="Assistant"/>
              <a:cs typeface="Assistant"/>
              <a:sym typeface="Assistan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2">
            <a:alphaModFix amt="40000"/>
          </a:blip>
          <a:stretch>
            <a:fillRect/>
          </a:stretch>
        </p:blipFill>
        <p:spPr>
          <a:xfrm>
            <a:off x="0" y="48"/>
            <a:ext cx="9143997" cy="514345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6"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40000"/>
          </a:blip>
          <a:srcRect b="0" l="0" r="0" t="0"/>
          <a:stretch/>
        </p:blipFill>
        <p:spPr>
          <a:xfrm flipH="1" rot="10800000">
            <a:off x="0" y="0"/>
            <a:ext cx="9143972" cy="51435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rotWithShape="1">
          <a:blip r:embed="rId2">
            <a:alphaModFix amt="35000"/>
          </a:blip>
          <a:srcRect b="0" l="0" r="0" t="0"/>
          <a:stretch/>
        </p:blipFill>
        <p:spPr>
          <a:xfrm flipH="1" rot="10800000">
            <a:off x="0" y="0"/>
            <a:ext cx="9143972" cy="5143501"/>
          </a:xfrm>
          <a:prstGeom prst="rect">
            <a:avLst/>
          </a:prstGeom>
          <a:noFill/>
          <a:ln>
            <a:noFill/>
          </a:ln>
        </p:spPr>
      </p:pic>
      <p:sp>
        <p:nvSpPr>
          <p:cNvPr id="19" name="Google Shape;1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 name="Google Shape;20;p4"/>
          <p:cNvSpPr txBox="1"/>
          <p:nvPr>
            <p:ph idx="1" type="body"/>
          </p:nvPr>
        </p:nvSpPr>
        <p:spPr>
          <a:xfrm>
            <a:off x="720000" y="1155226"/>
            <a:ext cx="7704000" cy="3990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pic>
        <p:nvPicPr>
          <p:cNvPr id="22" name="Google Shape;22;p5"/>
          <p:cNvPicPr preferRelativeResize="0"/>
          <p:nvPr/>
        </p:nvPicPr>
        <p:blipFill rotWithShape="1">
          <a:blip r:embed="rId2">
            <a:alphaModFix amt="40000"/>
          </a:blip>
          <a:srcRect b="0" l="0" r="0" t="0"/>
          <a:stretch/>
        </p:blipFill>
        <p:spPr>
          <a:xfrm flipH="1" rot="10800000">
            <a:off x="0" y="0"/>
            <a:ext cx="9143972" cy="5143501"/>
          </a:xfrm>
          <a:prstGeom prst="rect">
            <a:avLst/>
          </a:prstGeom>
          <a:noFill/>
          <a:ln>
            <a:noFill/>
          </a:ln>
        </p:spPr>
      </p:pic>
      <p:sp>
        <p:nvSpPr>
          <p:cNvPr id="23" name="Google Shape;2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 name="Google Shape;24;p5"/>
          <p:cNvSpPr txBox="1"/>
          <p:nvPr>
            <p:ph idx="1" type="subTitle"/>
          </p:nvPr>
        </p:nvSpPr>
        <p:spPr>
          <a:xfrm>
            <a:off x="4977700" y="2990624"/>
            <a:ext cx="3068700" cy="12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5"/>
          <p:cNvSpPr txBox="1"/>
          <p:nvPr>
            <p:ph idx="2" type="subTitle"/>
          </p:nvPr>
        </p:nvSpPr>
        <p:spPr>
          <a:xfrm>
            <a:off x="1090125" y="2990624"/>
            <a:ext cx="3068700" cy="123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 name="Google Shape;26;p5"/>
          <p:cNvSpPr txBox="1"/>
          <p:nvPr>
            <p:ph idx="3" type="subTitle"/>
          </p:nvPr>
        </p:nvSpPr>
        <p:spPr>
          <a:xfrm>
            <a:off x="1090124" y="2621475"/>
            <a:ext cx="3068700" cy="438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7" name="Google Shape;27;p5"/>
          <p:cNvSpPr txBox="1"/>
          <p:nvPr>
            <p:ph idx="4" type="subTitle"/>
          </p:nvPr>
        </p:nvSpPr>
        <p:spPr>
          <a:xfrm>
            <a:off x="4977700" y="2621475"/>
            <a:ext cx="3068700" cy="438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latin typeface="Cousine"/>
                <a:ea typeface="Cousine"/>
                <a:cs typeface="Cousine"/>
                <a:sym typeface="Cousin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pic>
        <p:nvPicPr>
          <p:cNvPr id="29" name="Google Shape;29;p6"/>
          <p:cNvPicPr preferRelativeResize="0"/>
          <p:nvPr/>
        </p:nvPicPr>
        <p:blipFill rotWithShape="1">
          <a:blip r:embed="rId2">
            <a:alphaModFix amt="38000"/>
          </a:blip>
          <a:srcRect b="0" l="0" r="0" t="0"/>
          <a:stretch/>
        </p:blipFill>
        <p:spPr>
          <a:xfrm rot="10800000">
            <a:off x="0" y="0"/>
            <a:ext cx="9143972" cy="5143501"/>
          </a:xfrm>
          <a:prstGeom prst="rect">
            <a:avLst/>
          </a:prstGeom>
          <a:noFill/>
          <a:ln>
            <a:noFill/>
          </a:ln>
        </p:spPr>
      </p:pic>
      <p:sp>
        <p:nvSpPr>
          <p:cNvPr id="30" name="Google Shape;3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pic>
        <p:nvPicPr>
          <p:cNvPr id="32" name="Google Shape;32;p7"/>
          <p:cNvPicPr preferRelativeResize="0"/>
          <p:nvPr/>
        </p:nvPicPr>
        <p:blipFill rotWithShape="1">
          <a:blip r:embed="rId2">
            <a:alphaModFix amt="40000"/>
          </a:blip>
          <a:srcRect b="0" l="0" r="0" t="0"/>
          <a:stretch/>
        </p:blipFill>
        <p:spPr>
          <a:xfrm rot="10800000">
            <a:off x="0" y="0"/>
            <a:ext cx="9143972" cy="5143501"/>
          </a:xfrm>
          <a:prstGeom prst="rect">
            <a:avLst/>
          </a:prstGeom>
          <a:noFill/>
          <a:ln>
            <a:noFill/>
          </a:ln>
        </p:spPr>
      </p:pic>
      <p:sp>
        <p:nvSpPr>
          <p:cNvPr id="33" name="Google Shape;33;p7"/>
          <p:cNvSpPr txBox="1"/>
          <p:nvPr>
            <p:ph type="title"/>
          </p:nvPr>
        </p:nvSpPr>
        <p:spPr>
          <a:xfrm>
            <a:off x="735775" y="539488"/>
            <a:ext cx="3323700" cy="1107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 name="Google Shape;34;p7"/>
          <p:cNvSpPr txBox="1"/>
          <p:nvPr>
            <p:ph idx="1" type="subTitle"/>
          </p:nvPr>
        </p:nvSpPr>
        <p:spPr>
          <a:xfrm>
            <a:off x="735775" y="1789813"/>
            <a:ext cx="3836100" cy="218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35" name="Google Shape;35;p7"/>
          <p:cNvSpPr/>
          <p:nvPr>
            <p:ph idx="2" type="pic"/>
          </p:nvPr>
        </p:nvSpPr>
        <p:spPr>
          <a:xfrm>
            <a:off x="5107075" y="539500"/>
            <a:ext cx="33237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pic>
        <p:nvPicPr>
          <p:cNvPr id="37" name="Google Shape;37;p8"/>
          <p:cNvPicPr preferRelativeResize="0"/>
          <p:nvPr/>
        </p:nvPicPr>
        <p:blipFill>
          <a:blip r:embed="rId2">
            <a:alphaModFix amt="40000"/>
          </a:blip>
          <a:stretch>
            <a:fillRect/>
          </a:stretch>
        </p:blipFill>
        <p:spPr>
          <a:xfrm>
            <a:off x="0" y="48"/>
            <a:ext cx="9143997" cy="5143452"/>
          </a:xfrm>
          <a:prstGeom prst="rect">
            <a:avLst/>
          </a:prstGeom>
          <a:noFill/>
          <a:ln>
            <a:noFill/>
          </a:ln>
        </p:spPr>
      </p:pic>
      <p:sp>
        <p:nvSpPr>
          <p:cNvPr id="38" name="Google Shape;38;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pic>
        <p:nvPicPr>
          <p:cNvPr id="40" name="Google Shape;40;p9"/>
          <p:cNvPicPr preferRelativeResize="0"/>
          <p:nvPr/>
        </p:nvPicPr>
        <p:blipFill rotWithShape="1">
          <a:blip r:embed="rId2">
            <a:alphaModFix amt="40000"/>
          </a:blip>
          <a:srcRect b="0" l="0" r="0" t="0"/>
          <a:stretch/>
        </p:blipFill>
        <p:spPr>
          <a:xfrm rot="10800000">
            <a:off x="0" y="0"/>
            <a:ext cx="9143972" cy="5143501"/>
          </a:xfrm>
          <a:prstGeom prst="rect">
            <a:avLst/>
          </a:prstGeom>
          <a:noFill/>
          <a:ln>
            <a:noFill/>
          </a:ln>
        </p:spPr>
      </p:pic>
      <p:sp>
        <p:nvSpPr>
          <p:cNvPr id="41" name="Google Shape;41;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2" name="Google Shape;42;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type="title"/>
          </p:nvPr>
        </p:nvSpPr>
        <p:spPr>
          <a:xfrm>
            <a:off x="720000" y="4014450"/>
            <a:ext cx="7704000" cy="572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1pPr>
            <a:lvl2pPr lvl="1"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2pPr>
            <a:lvl3pPr lvl="2"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3pPr>
            <a:lvl4pPr lvl="3"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4pPr>
            <a:lvl5pPr lvl="4"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5pPr>
            <a:lvl6pPr lvl="5"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6pPr>
            <a:lvl7pPr lvl="6"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7pPr>
            <a:lvl8pPr lvl="7"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8pPr>
            <a:lvl9pPr lvl="8" rtl="0">
              <a:spcBef>
                <a:spcPts val="0"/>
              </a:spcBef>
              <a:spcAft>
                <a:spcPts val="0"/>
              </a:spcAft>
              <a:buClr>
                <a:schemeClr val="lt1"/>
              </a:buClr>
              <a:buSzPts val="3000"/>
              <a:buFont typeface="Cousine"/>
              <a:buNone/>
              <a:defRPr sz="3000">
                <a:solidFill>
                  <a:schemeClr val="lt1"/>
                </a:solidFill>
                <a:latin typeface="Cousine"/>
                <a:ea typeface="Cousine"/>
                <a:cs typeface="Cousine"/>
                <a:sym typeface="Cousi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1pPr>
            <a:lvl2pPr indent="-304800" lvl="1" marL="9144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2pPr>
            <a:lvl3pPr indent="-304800" lvl="2" marL="13716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3pPr>
            <a:lvl4pPr indent="-304800" lvl="3" marL="18288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4pPr>
            <a:lvl5pPr indent="-304800" lvl="4" marL="22860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5pPr>
            <a:lvl6pPr indent="-304800" lvl="5" marL="27432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6pPr>
            <a:lvl7pPr indent="-304800" lvl="6" marL="32004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7pPr>
            <a:lvl8pPr indent="-304800" lvl="7" marL="36576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8pPr>
            <a:lvl9pPr indent="-304800" lvl="8" marL="4114800">
              <a:lnSpc>
                <a:spcPct val="100000"/>
              </a:lnSpc>
              <a:spcBef>
                <a:spcPts val="0"/>
              </a:spcBef>
              <a:spcAft>
                <a:spcPts val="0"/>
              </a:spcAft>
              <a:buClr>
                <a:schemeClr val="lt1"/>
              </a:buClr>
              <a:buSzPts val="1200"/>
              <a:buFont typeface="Assistant"/>
              <a:buChar char="■"/>
              <a:defRPr sz="1200">
                <a:solidFill>
                  <a:schemeClr val="lt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transition spd="med">
    <p:push/>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ctrTitle"/>
          </p:nvPr>
        </p:nvSpPr>
        <p:spPr>
          <a:xfrm>
            <a:off x="1117800" y="1755950"/>
            <a:ext cx="6908400" cy="130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latin typeface="Cormorant Infant"/>
                <a:ea typeface="Cormorant Infant"/>
                <a:cs typeface="Cormorant Infant"/>
                <a:sym typeface="Cormorant Infant"/>
              </a:rPr>
              <a:t>The Power of </a:t>
            </a:r>
            <a:endParaRPr sz="5000">
              <a:latin typeface="Cormorant Infant"/>
              <a:ea typeface="Cormorant Infant"/>
              <a:cs typeface="Cormorant Infant"/>
              <a:sym typeface="Cormorant Infant"/>
            </a:endParaRPr>
          </a:p>
          <a:p>
            <a:pPr indent="0" lvl="0" marL="0" rtl="0" algn="ctr">
              <a:spcBef>
                <a:spcPts val="0"/>
              </a:spcBef>
              <a:spcAft>
                <a:spcPts val="0"/>
              </a:spcAft>
              <a:buNone/>
            </a:pPr>
            <a:r>
              <a:rPr lang="en" sz="5000">
                <a:latin typeface="Cormorant Infant"/>
                <a:ea typeface="Cormorant Infant"/>
                <a:cs typeface="Cormorant Infant"/>
                <a:sym typeface="Cormorant Infant"/>
              </a:rPr>
              <a:t>Machine Learning</a:t>
            </a:r>
            <a:endParaRPr b="1" sz="5000">
              <a:solidFill>
                <a:schemeClr val="lt1"/>
              </a:solidFill>
              <a:latin typeface="Cormorant Infant"/>
              <a:ea typeface="Cormorant Infant"/>
              <a:cs typeface="Cormorant Infant"/>
              <a:sym typeface="Cormorant Infant"/>
            </a:endParaRPr>
          </a:p>
        </p:txBody>
      </p:sp>
      <p:sp>
        <p:nvSpPr>
          <p:cNvPr id="133" name="Google Shape;133;p24"/>
          <p:cNvSpPr txBox="1"/>
          <p:nvPr>
            <p:ph idx="1" type="subTitle"/>
          </p:nvPr>
        </p:nvSpPr>
        <p:spPr>
          <a:xfrm>
            <a:off x="2307600" y="3063951"/>
            <a:ext cx="4528800" cy="35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latin typeface="Cormorant Infant"/>
                <a:ea typeface="Cormorant Infant"/>
                <a:cs typeface="Cormorant Infant"/>
                <a:sym typeface="Cormorant Infant"/>
              </a:rPr>
              <a:t>Presented By: </a:t>
            </a:r>
            <a:r>
              <a:rPr lang="en" sz="2200">
                <a:latin typeface="Cormorant Infant"/>
                <a:ea typeface="Cormorant Infant"/>
                <a:cs typeface="Cormorant Infant"/>
                <a:sym typeface="Cormorant Infant"/>
              </a:rPr>
              <a:t>Fatir Sheikh</a:t>
            </a:r>
            <a:endParaRPr sz="2200">
              <a:latin typeface="Cormorant Infant"/>
              <a:ea typeface="Cormorant Infant"/>
              <a:cs typeface="Cormorant Infant"/>
              <a:sym typeface="Cormorant Infan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nvSpPr>
        <p:spPr>
          <a:xfrm>
            <a:off x="315375" y="377550"/>
            <a:ext cx="7218300" cy="6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Industries With Machine Learning</a:t>
            </a:r>
            <a:endParaRPr sz="3200">
              <a:solidFill>
                <a:schemeClr val="lt1"/>
              </a:solidFill>
              <a:latin typeface="Cormorant Infant"/>
              <a:ea typeface="Cormorant Infant"/>
              <a:cs typeface="Cormorant Infant"/>
              <a:sym typeface="Cormorant Infant"/>
            </a:endParaRPr>
          </a:p>
        </p:txBody>
      </p:sp>
      <p:sp>
        <p:nvSpPr>
          <p:cNvPr id="194" name="Google Shape;194;p33"/>
          <p:cNvSpPr txBox="1"/>
          <p:nvPr/>
        </p:nvSpPr>
        <p:spPr>
          <a:xfrm>
            <a:off x="336975" y="1268525"/>
            <a:ext cx="7175100" cy="3151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0"/>
              </a:spcAft>
              <a:buNone/>
            </a:pPr>
            <a:r>
              <a:rPr b="1" lang="en" sz="1500">
                <a:solidFill>
                  <a:schemeClr val="lt1"/>
                </a:solidFill>
                <a:latin typeface="Cormorant Infant"/>
                <a:ea typeface="Cormorant Infant"/>
                <a:cs typeface="Cormorant Infant"/>
                <a:sym typeface="Cormorant Infant"/>
              </a:rPr>
              <a:t>Healthcare</a:t>
            </a:r>
            <a:r>
              <a:rPr lang="en" sz="1500">
                <a:solidFill>
                  <a:schemeClr val="lt1"/>
                </a:solidFill>
                <a:latin typeface="Cormorant Infant"/>
                <a:ea typeface="Cormorant Infant"/>
                <a:cs typeface="Cormorant Infant"/>
                <a:sym typeface="Cormorant Infant"/>
              </a:rPr>
              <a:t>: Machine learning is used for disease diagnosis, drug discovery, and personalized treatment recommendations. It can analyze medical images, predict patient outcomes, and identify health trends.</a:t>
            </a:r>
            <a:endParaRPr sz="1500">
              <a:solidFill>
                <a:schemeClr val="lt1"/>
              </a:solidFill>
              <a:latin typeface="Cormorant Infant"/>
              <a:ea typeface="Cormorant Infant"/>
              <a:cs typeface="Cormorant Infant"/>
              <a:sym typeface="Cormorant Infant"/>
            </a:endParaRPr>
          </a:p>
          <a:p>
            <a:pPr indent="0" lvl="0" marL="0" rtl="0" algn="just">
              <a:lnSpc>
                <a:spcPct val="150000"/>
              </a:lnSpc>
              <a:spcBef>
                <a:spcPts val="1200"/>
              </a:spcBef>
              <a:spcAft>
                <a:spcPts val="0"/>
              </a:spcAft>
              <a:buNone/>
            </a:pPr>
            <a:r>
              <a:rPr b="1" lang="en" sz="1500">
                <a:solidFill>
                  <a:schemeClr val="lt1"/>
                </a:solidFill>
                <a:latin typeface="Cormorant Infant"/>
                <a:ea typeface="Cormorant Infant"/>
                <a:cs typeface="Cormorant Infant"/>
                <a:sym typeface="Cormorant Infant"/>
              </a:rPr>
              <a:t>Finance</a:t>
            </a:r>
            <a:r>
              <a:rPr lang="en" sz="1500">
                <a:solidFill>
                  <a:schemeClr val="lt1"/>
                </a:solidFill>
                <a:latin typeface="Cormorant Infant"/>
                <a:ea typeface="Cormorant Infant"/>
                <a:cs typeface="Cormorant Infant"/>
                <a:sym typeface="Cormorant Infant"/>
              </a:rPr>
              <a:t>: In the financial industry, machine learning is employed for fraud detection, algorithmic trading, credit risk assessment, and customer service automation. ML models can analyze market data and make real-time trading decisions.</a:t>
            </a:r>
            <a:endParaRPr sz="1500">
              <a:solidFill>
                <a:schemeClr val="lt1"/>
              </a:solidFill>
              <a:latin typeface="Cormorant Infant"/>
              <a:ea typeface="Cormorant Infant"/>
              <a:cs typeface="Cormorant Infant"/>
              <a:sym typeface="Cormorant Infant"/>
            </a:endParaRPr>
          </a:p>
          <a:p>
            <a:pPr indent="0" lvl="0" marL="0" rtl="0" algn="l">
              <a:spcBef>
                <a:spcPts val="1200"/>
              </a:spcBef>
              <a:spcAft>
                <a:spcPts val="0"/>
              </a:spcAft>
              <a:buNone/>
            </a:pPr>
            <a:r>
              <a:t/>
            </a:r>
            <a:endParaRPr sz="1500">
              <a:solidFill>
                <a:schemeClr val="lt1"/>
              </a:solidFill>
              <a:latin typeface="Cormorant Infant"/>
              <a:ea typeface="Cormorant Infant"/>
              <a:cs typeface="Cormorant Infant"/>
              <a:sym typeface="Cormorant Infant"/>
            </a:endParaRPr>
          </a:p>
        </p:txBody>
      </p:sp>
    </p:spTree>
  </p:cSld>
  <p:clrMapOvr>
    <a:masterClrMapping/>
  </p:clrMapOvr>
  <p:transition spd="med">
    <p:push dir="r"/>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nvSpPr>
        <p:spPr>
          <a:xfrm>
            <a:off x="215700" y="393875"/>
            <a:ext cx="7218300" cy="6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Industries With Machine Learning</a:t>
            </a:r>
            <a:endParaRPr sz="3200">
              <a:solidFill>
                <a:schemeClr val="lt1"/>
              </a:solidFill>
              <a:latin typeface="Cormorant Infant"/>
              <a:ea typeface="Cormorant Infant"/>
              <a:cs typeface="Cormorant Infant"/>
              <a:sym typeface="Cormorant Infant"/>
            </a:endParaRPr>
          </a:p>
        </p:txBody>
      </p:sp>
      <p:sp>
        <p:nvSpPr>
          <p:cNvPr id="200" name="Google Shape;200;p34"/>
          <p:cNvSpPr txBox="1"/>
          <p:nvPr/>
        </p:nvSpPr>
        <p:spPr>
          <a:xfrm>
            <a:off x="215700" y="1167075"/>
            <a:ext cx="5078400" cy="37614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0"/>
              </a:spcAft>
              <a:buNone/>
            </a:pPr>
            <a:r>
              <a:rPr b="1" lang="en" sz="1500">
                <a:solidFill>
                  <a:schemeClr val="lt1"/>
                </a:solidFill>
                <a:latin typeface="Cormorant Infant"/>
                <a:ea typeface="Cormorant Infant"/>
                <a:cs typeface="Cormorant Infant"/>
                <a:sym typeface="Cormorant Infant"/>
              </a:rPr>
              <a:t>Manufacturing</a:t>
            </a:r>
            <a:r>
              <a:rPr lang="en" sz="1500">
                <a:solidFill>
                  <a:schemeClr val="lt1"/>
                </a:solidFill>
                <a:latin typeface="Cormorant Infant"/>
                <a:ea typeface="Cormorant Infant"/>
                <a:cs typeface="Cormorant Infant"/>
                <a:sym typeface="Cormorant Infant"/>
              </a:rPr>
              <a:t>: ML is employed in predictive maintenance, quality control, and supply chain optimization. It helps reduce downtime and improve production efficiency.</a:t>
            </a:r>
            <a:endParaRPr sz="1500">
              <a:solidFill>
                <a:schemeClr val="lt1"/>
              </a:solidFill>
              <a:latin typeface="Cormorant Infant"/>
              <a:ea typeface="Cormorant Infant"/>
              <a:cs typeface="Cormorant Infant"/>
              <a:sym typeface="Cormorant Infant"/>
            </a:endParaRPr>
          </a:p>
          <a:p>
            <a:pPr indent="0" lvl="0" marL="0" rtl="0" algn="just">
              <a:lnSpc>
                <a:spcPct val="150000"/>
              </a:lnSpc>
              <a:spcBef>
                <a:spcPts val="1200"/>
              </a:spcBef>
              <a:spcAft>
                <a:spcPts val="0"/>
              </a:spcAft>
              <a:buNone/>
            </a:pPr>
            <a:r>
              <a:rPr b="1" lang="en" sz="1500">
                <a:solidFill>
                  <a:schemeClr val="lt1"/>
                </a:solidFill>
                <a:latin typeface="Cormorant Infant"/>
                <a:ea typeface="Cormorant Infant"/>
                <a:cs typeface="Cormorant Infant"/>
                <a:sym typeface="Cormorant Infant"/>
              </a:rPr>
              <a:t>Environmental Monitoring</a:t>
            </a:r>
            <a:r>
              <a:rPr lang="en" sz="1500">
                <a:solidFill>
                  <a:schemeClr val="lt1"/>
                </a:solidFill>
                <a:latin typeface="Cormorant Infant"/>
                <a:ea typeface="Cormorant Infant"/>
                <a:cs typeface="Cormorant Infant"/>
                <a:sym typeface="Cormorant Infant"/>
              </a:rPr>
              <a:t>: Machine learning is used for analyzing climate data, predicting natural disasters, and optimizing energy consumption in smart grids.</a:t>
            </a:r>
            <a:endParaRPr sz="1500">
              <a:solidFill>
                <a:schemeClr val="lt1"/>
              </a:solidFill>
              <a:latin typeface="Cormorant Infant"/>
              <a:ea typeface="Cormorant Infant"/>
              <a:cs typeface="Cormorant Infant"/>
              <a:sym typeface="Cormorant Infant"/>
            </a:endParaRPr>
          </a:p>
          <a:p>
            <a:pPr indent="0" lvl="0" marL="0" rtl="0" algn="just">
              <a:lnSpc>
                <a:spcPct val="150000"/>
              </a:lnSpc>
              <a:spcBef>
                <a:spcPts val="1200"/>
              </a:spcBef>
              <a:spcAft>
                <a:spcPts val="1200"/>
              </a:spcAft>
              <a:buNone/>
            </a:pPr>
            <a:r>
              <a:rPr b="1" lang="en" sz="1500">
                <a:solidFill>
                  <a:schemeClr val="lt1"/>
                </a:solidFill>
                <a:latin typeface="Cormorant Infant"/>
                <a:ea typeface="Cormorant Infant"/>
                <a:cs typeface="Cormorant Infant"/>
                <a:sym typeface="Cormorant Infant"/>
              </a:rPr>
              <a:t>Space Exploration</a:t>
            </a:r>
            <a:r>
              <a:rPr lang="en" sz="1500">
                <a:solidFill>
                  <a:schemeClr val="lt1"/>
                </a:solidFill>
                <a:latin typeface="Cormorant Infant"/>
                <a:ea typeface="Cormorant Infant"/>
                <a:cs typeface="Cormorant Infant"/>
                <a:sym typeface="Cormorant Infant"/>
              </a:rPr>
              <a:t>: In space research, ML aids in analyzing vast amounts of data from satellites and telescopes, assisting in the discovery of celestial objects and patterns.</a:t>
            </a:r>
            <a:endParaRPr sz="1500">
              <a:solidFill>
                <a:schemeClr val="lt1"/>
              </a:solidFill>
              <a:latin typeface="Cormorant Infant"/>
              <a:ea typeface="Cormorant Infant"/>
              <a:cs typeface="Cormorant Infant"/>
              <a:sym typeface="Cormorant Infant"/>
            </a:endParaRPr>
          </a:p>
        </p:txBody>
      </p:sp>
      <p:pic>
        <p:nvPicPr>
          <p:cNvPr id="201" name="Google Shape;201;p34"/>
          <p:cNvPicPr preferRelativeResize="0"/>
          <p:nvPr/>
        </p:nvPicPr>
        <p:blipFill>
          <a:blip r:embed="rId3">
            <a:alphaModFix/>
          </a:blip>
          <a:stretch>
            <a:fillRect/>
          </a:stretch>
        </p:blipFill>
        <p:spPr>
          <a:xfrm>
            <a:off x="5424350" y="1328234"/>
            <a:ext cx="3545100" cy="3306177"/>
          </a:xfrm>
          <a:prstGeom prst="rect">
            <a:avLst/>
          </a:prstGeom>
          <a:noFill/>
          <a:ln>
            <a:noFill/>
          </a:ln>
        </p:spPr>
      </p:pic>
    </p:spTree>
  </p:cSld>
  <p:clrMapOvr>
    <a:masterClrMapping/>
  </p:clrMapOvr>
  <p:transition spd="med">
    <p:push dir="r"/>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nvSpPr>
        <p:spPr>
          <a:xfrm>
            <a:off x="1110000" y="680150"/>
            <a:ext cx="6858000" cy="32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200">
                <a:solidFill>
                  <a:schemeClr val="lt1"/>
                </a:solidFill>
                <a:latin typeface="Cormorant Infant"/>
                <a:ea typeface="Cormorant Infant"/>
                <a:cs typeface="Cormorant Infant"/>
                <a:sym typeface="Cormorant Infant"/>
              </a:rPr>
              <a:t>Benefits of Machine Learning</a:t>
            </a:r>
            <a:endParaRPr sz="3200">
              <a:solidFill>
                <a:schemeClr val="lt1"/>
              </a:solidFill>
              <a:latin typeface="Cormorant Infant"/>
              <a:ea typeface="Cormorant Infant"/>
              <a:cs typeface="Cormorant Infant"/>
              <a:sym typeface="Cormorant Infant"/>
            </a:endParaRPr>
          </a:p>
        </p:txBody>
      </p:sp>
      <p:sp>
        <p:nvSpPr>
          <p:cNvPr id="207" name="Google Shape;207;p35"/>
          <p:cNvSpPr txBox="1"/>
          <p:nvPr/>
        </p:nvSpPr>
        <p:spPr>
          <a:xfrm>
            <a:off x="895200" y="1515100"/>
            <a:ext cx="7353600" cy="2973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800">
                <a:solidFill>
                  <a:schemeClr val="lt1"/>
                </a:solidFill>
                <a:latin typeface="Cormorant Infant"/>
                <a:ea typeface="Cormorant Infant"/>
                <a:cs typeface="Cormorant Infant"/>
                <a:sym typeface="Cormorant Infant"/>
              </a:rPr>
              <a:t>Machine Learning offers numerous benefits, including automation, efficiency, and enhanced decision-making. It enables data-driven insights by extracting valuable patterns and predictions from vast datasets. Businesses can improve customer experiences through personalized recommendations, optimize operations, and enhance fraud detection. In healthcare, it aids in early disease diagnosis. In autonomous systems, it ensures safer navigation. Machine Learning has transformed industries, driving innovation in finance, marketing, healthcare, and more. It has the potential to revolutionize various domains, making processes smarter, faster, and more precise, ultimately leading to cost savings and improved outcomes.</a:t>
            </a:r>
            <a:endParaRPr sz="1800">
              <a:solidFill>
                <a:schemeClr val="lt1"/>
              </a:solidFill>
              <a:latin typeface="Cormorant Infant"/>
              <a:ea typeface="Cormorant Infant"/>
              <a:cs typeface="Cormorant Infant"/>
              <a:sym typeface="Cormorant Infan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nvSpPr>
        <p:spPr>
          <a:xfrm>
            <a:off x="825900" y="484350"/>
            <a:ext cx="72840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References:</a:t>
            </a:r>
            <a:endParaRPr sz="3200">
              <a:solidFill>
                <a:schemeClr val="lt1"/>
              </a:solidFill>
              <a:latin typeface="Cormorant Infant"/>
              <a:ea typeface="Cormorant Infant"/>
              <a:cs typeface="Cormorant Infant"/>
              <a:sym typeface="Cormorant Infant"/>
            </a:endParaRPr>
          </a:p>
        </p:txBody>
      </p:sp>
      <p:sp>
        <p:nvSpPr>
          <p:cNvPr id="213" name="Google Shape;213;p36"/>
          <p:cNvSpPr txBox="1"/>
          <p:nvPr/>
        </p:nvSpPr>
        <p:spPr>
          <a:xfrm>
            <a:off x="825900" y="1308175"/>
            <a:ext cx="7492200" cy="362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200"/>
              </a:spcBef>
              <a:spcAft>
                <a:spcPts val="0"/>
              </a:spcAft>
              <a:buNone/>
            </a:pPr>
            <a:r>
              <a:rPr lang="en" sz="1200">
                <a:solidFill>
                  <a:schemeClr val="lt1"/>
                </a:solidFill>
                <a:latin typeface="Cormorant Infant"/>
                <a:ea typeface="Cormorant Infant"/>
                <a:cs typeface="Cormorant Infant"/>
                <a:sym typeface="Cormorant Infant"/>
              </a:rPr>
              <a:t>1. 2. Brown, Sara. “Machine Learning, Explained.” </a:t>
            </a:r>
            <a:r>
              <a:rPr i="1" lang="en" sz="1200">
                <a:solidFill>
                  <a:schemeClr val="lt1"/>
                </a:solidFill>
                <a:latin typeface="Cormorant Infant"/>
                <a:ea typeface="Cormorant Infant"/>
                <a:cs typeface="Cormorant Infant"/>
                <a:sym typeface="Cormorant Infant"/>
              </a:rPr>
              <a:t>MIT Sloan</a:t>
            </a:r>
            <a:r>
              <a:rPr lang="en" sz="1200">
                <a:solidFill>
                  <a:schemeClr val="lt1"/>
                </a:solidFill>
                <a:latin typeface="Cormorant Infant"/>
                <a:ea typeface="Cormorant Infant"/>
                <a:cs typeface="Cormorant Infant"/>
                <a:sym typeface="Cormorant Infant"/>
              </a:rPr>
              <a:t>, 21 Apr. 2021, mitsloan.mit.edu/ideas-made-to-matter/machine-learning-explained.</a:t>
            </a:r>
            <a:endParaRPr sz="1200">
              <a:solidFill>
                <a:schemeClr val="lt1"/>
              </a:solidFill>
              <a:latin typeface="Cormorant Infant"/>
              <a:ea typeface="Cormorant Infant"/>
              <a:cs typeface="Cormorant Infant"/>
              <a:sym typeface="Cormorant Infant"/>
            </a:endParaRPr>
          </a:p>
          <a:p>
            <a:pPr indent="0" lvl="0" marL="0" rtl="0" algn="l">
              <a:lnSpc>
                <a:spcPct val="150000"/>
              </a:lnSpc>
              <a:spcBef>
                <a:spcPts val="1200"/>
              </a:spcBef>
              <a:spcAft>
                <a:spcPts val="0"/>
              </a:spcAft>
              <a:buNone/>
            </a:pPr>
            <a:r>
              <a:rPr lang="en" sz="1200">
                <a:solidFill>
                  <a:schemeClr val="lt1"/>
                </a:solidFill>
                <a:latin typeface="Cormorant Infant"/>
                <a:ea typeface="Cormorant Infant"/>
                <a:cs typeface="Cormorant Infant"/>
                <a:sym typeface="Cormorant Infant"/>
              </a:rPr>
              <a:t>2. Foote, Keith D. “A Brief History of Machine Learning.” </a:t>
            </a:r>
            <a:r>
              <a:rPr i="1" lang="en" sz="1200">
                <a:solidFill>
                  <a:schemeClr val="lt1"/>
                </a:solidFill>
                <a:latin typeface="Cormorant Infant"/>
                <a:ea typeface="Cormorant Infant"/>
                <a:cs typeface="Cormorant Infant"/>
                <a:sym typeface="Cormorant Infant"/>
              </a:rPr>
              <a:t>DATAVERSITY</a:t>
            </a:r>
            <a:r>
              <a:rPr lang="en" sz="1200">
                <a:solidFill>
                  <a:schemeClr val="lt1"/>
                </a:solidFill>
                <a:latin typeface="Cormorant Infant"/>
                <a:ea typeface="Cormorant Infant"/>
                <a:cs typeface="Cormorant Infant"/>
                <a:sym typeface="Cormorant Infant"/>
              </a:rPr>
              <a:t>, 4 May 2023, www.dataversity.net/a-brief-history-of-machine-learning/.</a:t>
            </a:r>
            <a:endParaRPr sz="1200">
              <a:solidFill>
                <a:schemeClr val="lt1"/>
              </a:solidFill>
              <a:latin typeface="Cormorant Infant"/>
              <a:ea typeface="Cormorant Infant"/>
              <a:cs typeface="Cormorant Infant"/>
              <a:sym typeface="Cormorant Infant"/>
            </a:endParaRPr>
          </a:p>
          <a:p>
            <a:pPr indent="0" lvl="0" marL="0" rtl="0" algn="l">
              <a:lnSpc>
                <a:spcPct val="150000"/>
              </a:lnSpc>
              <a:spcBef>
                <a:spcPts val="1200"/>
              </a:spcBef>
              <a:spcAft>
                <a:spcPts val="0"/>
              </a:spcAft>
              <a:buNone/>
            </a:pPr>
            <a:r>
              <a:rPr lang="en" sz="1200">
                <a:solidFill>
                  <a:schemeClr val="lt1"/>
                </a:solidFill>
                <a:latin typeface="Cormorant Infant"/>
                <a:ea typeface="Cormorant Infant"/>
                <a:cs typeface="Cormorant Infant"/>
                <a:sym typeface="Cormorant Infant"/>
              </a:rPr>
              <a:t>3. Karjian, Ron. “History and Evolution of Machine Learning: A Timeline.” </a:t>
            </a:r>
            <a:r>
              <a:rPr i="1" lang="en" sz="1200">
                <a:solidFill>
                  <a:schemeClr val="lt1"/>
                </a:solidFill>
                <a:latin typeface="Cormorant Infant"/>
                <a:ea typeface="Cormorant Infant"/>
                <a:cs typeface="Cormorant Infant"/>
                <a:sym typeface="Cormorant Infant"/>
              </a:rPr>
              <a:t>WhatIs.Com</a:t>
            </a:r>
            <a:r>
              <a:rPr lang="en" sz="1200">
                <a:solidFill>
                  <a:schemeClr val="lt1"/>
                </a:solidFill>
                <a:latin typeface="Cormorant Infant"/>
                <a:ea typeface="Cormorant Infant"/>
                <a:cs typeface="Cormorant Infant"/>
                <a:sym typeface="Cormorant Infant"/>
              </a:rPr>
              <a:t>, TechTarget, 22 Sept. 2023, www.techtarget.com/whatis/A-Timeline-of-Machine-Learning-History.</a:t>
            </a:r>
            <a:endParaRPr sz="1200">
              <a:solidFill>
                <a:schemeClr val="lt1"/>
              </a:solidFill>
              <a:latin typeface="Cormorant Infant"/>
              <a:ea typeface="Cormorant Infant"/>
              <a:cs typeface="Cormorant Infant"/>
              <a:sym typeface="Cormorant Infant"/>
            </a:endParaRPr>
          </a:p>
          <a:p>
            <a:pPr indent="0" lvl="0" marL="0" rtl="0" algn="l">
              <a:lnSpc>
                <a:spcPct val="150000"/>
              </a:lnSpc>
              <a:spcBef>
                <a:spcPts val="1200"/>
              </a:spcBef>
              <a:spcAft>
                <a:spcPts val="0"/>
              </a:spcAft>
              <a:buNone/>
            </a:pPr>
            <a:r>
              <a:rPr lang="en" sz="1200">
                <a:solidFill>
                  <a:schemeClr val="lt1"/>
                </a:solidFill>
                <a:latin typeface="Cormorant Infant"/>
                <a:ea typeface="Cormorant Infant"/>
                <a:cs typeface="Cormorant Infant"/>
                <a:sym typeface="Cormorant Infant"/>
              </a:rPr>
              <a:t>4. “Top Machine Learning Applications by Industry: 6 Machine Learning Examples.” </a:t>
            </a:r>
            <a:r>
              <a:rPr i="1" lang="en" sz="1200">
                <a:solidFill>
                  <a:schemeClr val="lt1"/>
                </a:solidFill>
                <a:latin typeface="Cormorant Infant"/>
                <a:ea typeface="Cormorant Infant"/>
                <a:cs typeface="Cormorant Infant"/>
                <a:sym typeface="Cormorant Infant"/>
              </a:rPr>
              <a:t>Columbia Engineering Boot Camps</a:t>
            </a:r>
            <a:r>
              <a:rPr lang="en" sz="1200">
                <a:solidFill>
                  <a:schemeClr val="lt1"/>
                </a:solidFill>
                <a:latin typeface="Cormorant Infant"/>
                <a:ea typeface="Cormorant Infant"/>
                <a:cs typeface="Cormorant Infant"/>
                <a:sym typeface="Cormorant Infant"/>
              </a:rPr>
              <a:t>, 21 Dec. 2021, bootcamp.cvn.columbia.edu/blog/machine-learning-applications/.</a:t>
            </a:r>
            <a:endParaRPr sz="1200">
              <a:solidFill>
                <a:schemeClr val="lt1"/>
              </a:solidFill>
              <a:latin typeface="Cormorant Infant"/>
              <a:ea typeface="Cormorant Infant"/>
              <a:cs typeface="Cormorant Infant"/>
              <a:sym typeface="Cormorant Infant"/>
            </a:endParaRPr>
          </a:p>
          <a:p>
            <a:pPr indent="0" lvl="0" marL="0" rtl="0" algn="l">
              <a:lnSpc>
                <a:spcPct val="150000"/>
              </a:lnSpc>
              <a:spcBef>
                <a:spcPts val="1200"/>
              </a:spcBef>
              <a:spcAft>
                <a:spcPts val="1200"/>
              </a:spcAft>
              <a:buNone/>
            </a:pPr>
            <a:r>
              <a:rPr lang="en" sz="1200">
                <a:solidFill>
                  <a:schemeClr val="lt1"/>
                </a:solidFill>
                <a:latin typeface="Cormorant Infant"/>
                <a:ea typeface="Cormorant Infant"/>
                <a:cs typeface="Cormorant Infant"/>
                <a:sym typeface="Cormorant Infant"/>
              </a:rPr>
              <a:t>5. “What Is Machine Learning?” </a:t>
            </a:r>
            <a:r>
              <a:rPr i="1" lang="en" sz="1200">
                <a:solidFill>
                  <a:schemeClr val="lt1"/>
                </a:solidFill>
                <a:latin typeface="Cormorant Infant"/>
                <a:ea typeface="Cormorant Infant"/>
                <a:cs typeface="Cormorant Infant"/>
                <a:sym typeface="Cormorant Infant"/>
              </a:rPr>
              <a:t>IBM</a:t>
            </a:r>
            <a:r>
              <a:rPr lang="en" sz="1200">
                <a:solidFill>
                  <a:schemeClr val="lt1"/>
                </a:solidFill>
                <a:latin typeface="Cormorant Infant"/>
                <a:ea typeface="Cormorant Infant"/>
                <a:cs typeface="Cormorant Infant"/>
                <a:sym typeface="Cormorant Infant"/>
              </a:rPr>
              <a:t>, Columbia University, summer 2023, www.ibm.com/topics/machine-learning.</a:t>
            </a:r>
            <a:endParaRPr sz="1200">
              <a:solidFill>
                <a:schemeClr val="lt1"/>
              </a:solidFill>
              <a:latin typeface="Cormorant Infant"/>
              <a:ea typeface="Cormorant Infant"/>
              <a:cs typeface="Cormorant Infant"/>
              <a:sym typeface="Cormorant Infant"/>
            </a:endParaRPr>
          </a:p>
        </p:txBody>
      </p:sp>
    </p:spTree>
  </p:cSld>
  <p:clrMapOvr>
    <a:masterClrMapping/>
  </p:clrMapOvr>
  <p:transition spd="med">
    <p:push dir="r"/>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nvSpPr>
        <p:spPr>
          <a:xfrm>
            <a:off x="425900" y="404075"/>
            <a:ext cx="7043700" cy="5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800">
                <a:solidFill>
                  <a:schemeClr val="lt1"/>
                </a:solidFill>
                <a:latin typeface="Cormorant Infant"/>
                <a:ea typeface="Cormorant Infant"/>
                <a:cs typeface="Cormorant Infant"/>
                <a:sym typeface="Cormorant Infant"/>
              </a:rPr>
              <a:t>What Is Machine Learning:</a:t>
            </a:r>
            <a:endParaRPr sz="3800">
              <a:solidFill>
                <a:schemeClr val="lt1"/>
              </a:solidFill>
              <a:latin typeface="Cormorant Infant"/>
              <a:ea typeface="Cormorant Infant"/>
              <a:cs typeface="Cormorant Infant"/>
              <a:sym typeface="Cormorant Infant"/>
            </a:endParaRPr>
          </a:p>
        </p:txBody>
      </p:sp>
      <p:sp>
        <p:nvSpPr>
          <p:cNvPr id="139" name="Google Shape;139;p25"/>
          <p:cNvSpPr txBox="1"/>
          <p:nvPr/>
        </p:nvSpPr>
        <p:spPr>
          <a:xfrm>
            <a:off x="425900" y="1321350"/>
            <a:ext cx="5081400" cy="3494400"/>
          </a:xfrm>
          <a:prstGeom prst="rect">
            <a:avLst/>
          </a:prstGeom>
          <a:noFill/>
          <a:ln>
            <a:noFill/>
          </a:ln>
        </p:spPr>
        <p:txBody>
          <a:bodyPr anchorCtr="0" anchor="t" bIns="91425" lIns="91425" spcFirstLastPara="1" rIns="91425" wrap="square" tIns="91425">
            <a:noAutofit/>
          </a:bodyPr>
          <a:lstStyle/>
          <a:p>
            <a:pPr indent="457200" lvl="0" marL="0" rtl="0" algn="just">
              <a:lnSpc>
                <a:spcPct val="150000"/>
              </a:lnSpc>
              <a:spcBef>
                <a:spcPts val="1200"/>
              </a:spcBef>
              <a:spcAft>
                <a:spcPts val="1200"/>
              </a:spcAft>
              <a:buNone/>
            </a:pPr>
            <a:r>
              <a:rPr lang="en" sz="2000">
                <a:solidFill>
                  <a:schemeClr val="lt1"/>
                </a:solidFill>
                <a:latin typeface="Cormorant Infant"/>
                <a:ea typeface="Cormorant Infant"/>
                <a:cs typeface="Cormorant Infant"/>
                <a:sym typeface="Cormorant Infant"/>
              </a:rPr>
              <a:t>Machine Learning is a subfield of artificial intelligence that has its primary focus on the creation and development of algorithms and models that enable computers to learn and make decisions without explicit programming.</a:t>
            </a:r>
            <a:endParaRPr sz="2000">
              <a:solidFill>
                <a:schemeClr val="lt1"/>
              </a:solidFill>
              <a:latin typeface="Cormorant Infant"/>
              <a:ea typeface="Cormorant Infant"/>
              <a:cs typeface="Cormorant Infant"/>
              <a:sym typeface="Cormorant Infant"/>
            </a:endParaRPr>
          </a:p>
        </p:txBody>
      </p:sp>
      <p:pic>
        <p:nvPicPr>
          <p:cNvPr id="140" name="Google Shape;140;p25"/>
          <p:cNvPicPr preferRelativeResize="0"/>
          <p:nvPr/>
        </p:nvPicPr>
        <p:blipFill>
          <a:blip r:embed="rId3">
            <a:alphaModFix/>
          </a:blip>
          <a:stretch>
            <a:fillRect/>
          </a:stretch>
        </p:blipFill>
        <p:spPr>
          <a:xfrm>
            <a:off x="5507400" y="1506928"/>
            <a:ext cx="3636598" cy="3636572"/>
          </a:xfrm>
          <a:prstGeom prst="rect">
            <a:avLst/>
          </a:prstGeom>
          <a:noFill/>
          <a:ln>
            <a:noFill/>
          </a:ln>
        </p:spPr>
      </p:pic>
    </p:spTree>
  </p:cSld>
  <p:clrMapOvr>
    <a:masterClrMapping/>
  </p:clrMapOvr>
  <p:transition spd="med">
    <p:push dir="r"/>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nvSpPr>
        <p:spPr>
          <a:xfrm>
            <a:off x="273025" y="174725"/>
            <a:ext cx="7305600" cy="80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800">
                <a:solidFill>
                  <a:schemeClr val="lt1"/>
                </a:solidFill>
                <a:latin typeface="Cormorant Infant"/>
                <a:ea typeface="Cormorant Infant"/>
                <a:cs typeface="Cormorant Infant"/>
                <a:sym typeface="Cormorant Infant"/>
              </a:rPr>
              <a:t>What Does It Specifically Do:</a:t>
            </a:r>
            <a:endParaRPr sz="3800">
              <a:solidFill>
                <a:schemeClr val="lt1"/>
              </a:solidFill>
              <a:latin typeface="Cormorant Infant"/>
              <a:ea typeface="Cormorant Infant"/>
              <a:cs typeface="Cormorant Infant"/>
              <a:sym typeface="Cormorant Infant"/>
            </a:endParaRPr>
          </a:p>
        </p:txBody>
      </p:sp>
      <p:sp>
        <p:nvSpPr>
          <p:cNvPr id="146" name="Google Shape;146;p26"/>
          <p:cNvSpPr txBox="1"/>
          <p:nvPr/>
        </p:nvSpPr>
        <p:spPr>
          <a:xfrm>
            <a:off x="545075" y="982925"/>
            <a:ext cx="8116500" cy="38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Cormorant Infant"/>
                <a:ea typeface="Cormorant Infant"/>
                <a:cs typeface="Cormorant Infant"/>
                <a:sym typeface="Cormorant Infant"/>
              </a:rPr>
              <a:t>Pattern Recognition: Machine learning algorithms can identify and recognize complex patterns and relationships within large datasets, making it useful in a wide range of applications, from image and speech recognition to fraud detection and recommendation systems.</a:t>
            </a:r>
            <a:endParaRPr sz="18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t/>
            </a:r>
            <a:endParaRPr sz="18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rPr lang="en" sz="1800">
                <a:solidFill>
                  <a:schemeClr val="lt1"/>
                </a:solidFill>
                <a:latin typeface="Cormorant Infant"/>
                <a:ea typeface="Cormorant Infant"/>
                <a:cs typeface="Cormorant Infant"/>
                <a:sym typeface="Cormorant Infant"/>
              </a:rPr>
              <a:t>Classification: Machine learning algorithms can categorize data into different classes or groups. For instance, they can classify emails as spam or not spam, diagnose diseases based on medical data, or categorize products on an e-commerce website.</a:t>
            </a:r>
            <a:endParaRPr sz="18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t/>
            </a:r>
            <a:endParaRPr sz="18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rPr lang="en" sz="1800">
                <a:solidFill>
                  <a:schemeClr val="lt1"/>
                </a:solidFill>
                <a:latin typeface="Cormorant Infant"/>
                <a:ea typeface="Cormorant Infant"/>
                <a:cs typeface="Cormorant Infant"/>
                <a:sym typeface="Cormorant Infant"/>
              </a:rPr>
              <a:t>Autonomous Decision-Making: In autonomous systems like self-driving cars and drones, machine learning plays a crucial role in making real-time decisions based on sensor inputs and environmental data.</a:t>
            </a:r>
            <a:endParaRPr sz="1800">
              <a:solidFill>
                <a:schemeClr val="lt1"/>
              </a:solidFill>
              <a:latin typeface="Cormorant Infant"/>
              <a:ea typeface="Cormorant Infant"/>
              <a:cs typeface="Cormorant Infant"/>
              <a:sym typeface="Cormorant Infan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nvSpPr>
        <p:spPr>
          <a:xfrm>
            <a:off x="1601025" y="194550"/>
            <a:ext cx="7305600" cy="808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800">
                <a:solidFill>
                  <a:schemeClr val="lt1"/>
                </a:solidFill>
                <a:latin typeface="Cormorant Infant"/>
                <a:ea typeface="Cormorant Infant"/>
                <a:cs typeface="Cormorant Infant"/>
                <a:sym typeface="Cormorant Infant"/>
              </a:rPr>
              <a:t>What Does It Specifically Do:</a:t>
            </a:r>
            <a:endParaRPr sz="3800">
              <a:solidFill>
                <a:schemeClr val="lt1"/>
              </a:solidFill>
              <a:latin typeface="Cormorant Infant"/>
              <a:ea typeface="Cormorant Infant"/>
              <a:cs typeface="Cormorant Infant"/>
              <a:sym typeface="Cormorant Infant"/>
            </a:endParaRPr>
          </a:p>
        </p:txBody>
      </p:sp>
      <p:sp>
        <p:nvSpPr>
          <p:cNvPr id="152" name="Google Shape;152;p27"/>
          <p:cNvSpPr txBox="1"/>
          <p:nvPr/>
        </p:nvSpPr>
        <p:spPr>
          <a:xfrm>
            <a:off x="4706750" y="1169425"/>
            <a:ext cx="4033500" cy="31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Cormorant Infant"/>
                <a:ea typeface="Cormorant Infant"/>
                <a:cs typeface="Cormorant Infant"/>
                <a:sym typeface="Cormorant Infant"/>
              </a:rPr>
              <a:t>Speech and Voice Recognition: Machine learning is used to transcribe and recognize spoken language, enabling voice assistants like Siri and Google Assistant.</a:t>
            </a:r>
            <a:endParaRPr sz="17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t/>
            </a:r>
            <a:endParaRPr sz="17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t/>
            </a:r>
            <a:endParaRPr sz="1700">
              <a:solidFill>
                <a:schemeClr val="lt1"/>
              </a:solidFill>
              <a:latin typeface="Cormorant Infant"/>
              <a:ea typeface="Cormorant Infant"/>
              <a:cs typeface="Cormorant Infant"/>
              <a:sym typeface="Cormorant Infant"/>
            </a:endParaRPr>
          </a:p>
          <a:p>
            <a:pPr indent="0" lvl="0" marL="0" rtl="0" algn="l">
              <a:spcBef>
                <a:spcPts val="0"/>
              </a:spcBef>
              <a:spcAft>
                <a:spcPts val="0"/>
              </a:spcAft>
              <a:buNone/>
            </a:pPr>
            <a:r>
              <a:rPr lang="en" sz="1700">
                <a:solidFill>
                  <a:schemeClr val="lt1"/>
                </a:solidFill>
                <a:latin typeface="Cormorant Infant"/>
                <a:ea typeface="Cormorant Infant"/>
                <a:cs typeface="Cormorant Infant"/>
                <a:sym typeface="Cormorant Infant"/>
              </a:rPr>
              <a:t>Image and Video Analysis: Machine learning can analyze and process images and videos, enabling applications like facial recognition, object detection, and content moderation on social media platforms.</a:t>
            </a:r>
            <a:endParaRPr sz="1700">
              <a:solidFill>
                <a:schemeClr val="lt1"/>
              </a:solidFill>
              <a:latin typeface="Cormorant Infant"/>
              <a:ea typeface="Cormorant Infant"/>
              <a:cs typeface="Cormorant Infant"/>
              <a:sym typeface="Cormorant Infant"/>
            </a:endParaRPr>
          </a:p>
        </p:txBody>
      </p:sp>
      <p:sp>
        <p:nvSpPr>
          <p:cNvPr id="153" name="Google Shape;153;p27"/>
          <p:cNvSpPr txBox="1"/>
          <p:nvPr/>
        </p:nvSpPr>
        <p:spPr>
          <a:xfrm>
            <a:off x="193775" y="947275"/>
            <a:ext cx="4365000" cy="3870600"/>
          </a:xfrm>
          <a:prstGeom prst="rect">
            <a:avLst/>
          </a:prstGeom>
          <a:solidFill>
            <a:srgbClr val="EFEFE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Assistant"/>
              <a:ea typeface="Assistant"/>
              <a:cs typeface="Assistant"/>
              <a:sym typeface="Assistant"/>
            </a:endParaRPr>
          </a:p>
        </p:txBody>
      </p:sp>
      <p:pic>
        <p:nvPicPr>
          <p:cNvPr id="154" name="Google Shape;154;p27"/>
          <p:cNvPicPr preferRelativeResize="0"/>
          <p:nvPr/>
        </p:nvPicPr>
        <p:blipFill>
          <a:blip r:embed="rId3">
            <a:alphaModFix/>
          </a:blip>
          <a:stretch>
            <a:fillRect/>
          </a:stretch>
        </p:blipFill>
        <p:spPr>
          <a:xfrm>
            <a:off x="304225" y="1169425"/>
            <a:ext cx="4144101" cy="3463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nvSpPr>
        <p:spPr>
          <a:xfrm>
            <a:off x="495525" y="533075"/>
            <a:ext cx="67380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The History of Machine Learning:</a:t>
            </a:r>
            <a:endParaRPr sz="3200">
              <a:solidFill>
                <a:schemeClr val="lt1"/>
              </a:solidFill>
              <a:latin typeface="Cormorant Infant"/>
              <a:ea typeface="Cormorant Infant"/>
              <a:cs typeface="Cormorant Infant"/>
              <a:sym typeface="Cormorant Infant"/>
            </a:endParaRPr>
          </a:p>
        </p:txBody>
      </p:sp>
      <p:sp>
        <p:nvSpPr>
          <p:cNvPr id="160" name="Google Shape;160;p28"/>
          <p:cNvSpPr txBox="1"/>
          <p:nvPr/>
        </p:nvSpPr>
        <p:spPr>
          <a:xfrm>
            <a:off x="495525" y="1228875"/>
            <a:ext cx="3815400" cy="36174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0"/>
              </a:spcAft>
              <a:buNone/>
            </a:pPr>
            <a:r>
              <a:rPr b="1" lang="en" sz="1200">
                <a:solidFill>
                  <a:schemeClr val="lt1"/>
                </a:solidFill>
                <a:latin typeface="Cormorant Infant"/>
                <a:ea typeface="Cormorant Infant"/>
                <a:cs typeface="Cormorant Infant"/>
                <a:sym typeface="Cormorant Infant"/>
              </a:rPr>
              <a:t>Early Development (1950s-1960s)</a:t>
            </a:r>
            <a:r>
              <a:rPr lang="en" sz="1200">
                <a:solidFill>
                  <a:schemeClr val="lt1"/>
                </a:solidFill>
                <a:latin typeface="Cormorant Infant"/>
                <a:ea typeface="Cormorant Infant"/>
                <a:cs typeface="Cormorant Infant"/>
                <a:sym typeface="Cormorant Infant"/>
              </a:rPr>
              <a:t>: The concept of machine learning was introduced by pioneers such as Alan Turing and Arthur Samuel. Turing proposed the idea of machines that can simulate human intelligence, while Samuel developed the first self-improving program, a checkers-playing computer program.</a:t>
            </a:r>
            <a:endParaRPr sz="1200">
              <a:solidFill>
                <a:schemeClr val="lt1"/>
              </a:solidFill>
              <a:latin typeface="Cormorant Infant"/>
              <a:ea typeface="Cormorant Infant"/>
              <a:cs typeface="Cormorant Infant"/>
              <a:sym typeface="Cormorant Infant"/>
            </a:endParaRPr>
          </a:p>
          <a:p>
            <a:pPr indent="0" lvl="0" marL="0" rtl="0" algn="just">
              <a:lnSpc>
                <a:spcPct val="150000"/>
              </a:lnSpc>
              <a:spcBef>
                <a:spcPts val="1200"/>
              </a:spcBef>
              <a:spcAft>
                <a:spcPts val="1200"/>
              </a:spcAft>
              <a:buNone/>
            </a:pPr>
            <a:r>
              <a:rPr b="1" lang="en" sz="1200">
                <a:solidFill>
                  <a:schemeClr val="lt1"/>
                </a:solidFill>
                <a:latin typeface="Cormorant Infant"/>
                <a:ea typeface="Cormorant Infant"/>
                <a:cs typeface="Cormorant Infant"/>
                <a:sym typeface="Cormorant Infant"/>
              </a:rPr>
              <a:t>(1970s-1980s)</a:t>
            </a:r>
            <a:r>
              <a:rPr lang="en" sz="1200">
                <a:solidFill>
                  <a:schemeClr val="lt1"/>
                </a:solidFill>
                <a:latin typeface="Cormorant Infant"/>
                <a:ea typeface="Cormorant Infant"/>
                <a:cs typeface="Cormorant Infant"/>
                <a:sym typeface="Cormorant Infant"/>
              </a:rPr>
              <a:t>: The field of Artificial intelligence, including machine learning, experienced a period of reduced funding and progress during the "AI winter." The ambitious goals set in the early days were often unattainable with the technology of the time.</a:t>
            </a:r>
            <a:endParaRPr sz="1200">
              <a:solidFill>
                <a:schemeClr val="lt1"/>
              </a:solidFill>
              <a:latin typeface="Cormorant Infant"/>
              <a:ea typeface="Cormorant Infant"/>
              <a:cs typeface="Cormorant Infant"/>
              <a:sym typeface="Cormorant Infant"/>
            </a:endParaRPr>
          </a:p>
        </p:txBody>
      </p:sp>
      <p:pic>
        <p:nvPicPr>
          <p:cNvPr id="161" name="Google Shape;161;p28"/>
          <p:cNvPicPr preferRelativeResize="0"/>
          <p:nvPr/>
        </p:nvPicPr>
        <p:blipFill>
          <a:blip r:embed="rId3">
            <a:alphaModFix/>
          </a:blip>
          <a:stretch>
            <a:fillRect/>
          </a:stretch>
        </p:blipFill>
        <p:spPr>
          <a:xfrm>
            <a:off x="4749975" y="1273250"/>
            <a:ext cx="2012675" cy="2597000"/>
          </a:xfrm>
          <a:prstGeom prst="rect">
            <a:avLst/>
          </a:prstGeom>
          <a:noFill/>
          <a:ln>
            <a:noFill/>
          </a:ln>
        </p:spPr>
      </p:pic>
      <p:pic>
        <p:nvPicPr>
          <p:cNvPr id="162" name="Google Shape;162;p28"/>
          <p:cNvPicPr preferRelativeResize="0"/>
          <p:nvPr/>
        </p:nvPicPr>
        <p:blipFill>
          <a:blip r:embed="rId4">
            <a:alphaModFix/>
          </a:blip>
          <a:stretch>
            <a:fillRect/>
          </a:stretch>
        </p:blipFill>
        <p:spPr>
          <a:xfrm>
            <a:off x="7081814" y="1273250"/>
            <a:ext cx="1869836" cy="2597000"/>
          </a:xfrm>
          <a:prstGeom prst="rect">
            <a:avLst/>
          </a:prstGeom>
          <a:noFill/>
          <a:ln>
            <a:noFill/>
          </a:ln>
        </p:spPr>
      </p:pic>
    </p:spTree>
  </p:cSld>
  <p:clrMapOvr>
    <a:masterClrMapping/>
  </p:clrMapOvr>
  <p:transition spd="med">
    <p:push dir="r"/>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nvSpPr>
        <p:spPr>
          <a:xfrm>
            <a:off x="655225" y="294850"/>
            <a:ext cx="3000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The History of Machine Learning:</a:t>
            </a:r>
            <a:endParaRPr sz="3200">
              <a:solidFill>
                <a:schemeClr val="lt1"/>
              </a:solidFill>
              <a:latin typeface="Cormorant Infant"/>
              <a:ea typeface="Cormorant Infant"/>
              <a:cs typeface="Cormorant Infant"/>
              <a:sym typeface="Cormorant Infant"/>
            </a:endParaRPr>
          </a:p>
        </p:txBody>
      </p:sp>
      <p:sp>
        <p:nvSpPr>
          <p:cNvPr id="168" name="Google Shape;168;p29"/>
          <p:cNvSpPr txBox="1"/>
          <p:nvPr/>
        </p:nvSpPr>
        <p:spPr>
          <a:xfrm>
            <a:off x="4682125" y="2027700"/>
            <a:ext cx="4251600" cy="27009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1200"/>
              </a:spcAft>
              <a:buNone/>
            </a:pPr>
            <a:r>
              <a:rPr b="1" lang="en" sz="1500">
                <a:solidFill>
                  <a:schemeClr val="lt1"/>
                </a:solidFill>
                <a:latin typeface="Cormorant Infant"/>
                <a:ea typeface="Cormorant Infant"/>
                <a:cs typeface="Cormorant Infant"/>
                <a:sym typeface="Cormorant Infant"/>
              </a:rPr>
              <a:t>Deep Learning Revolution (2010s)</a:t>
            </a:r>
            <a:r>
              <a:rPr lang="en" sz="1500">
                <a:solidFill>
                  <a:schemeClr val="lt1"/>
                </a:solidFill>
                <a:latin typeface="Cormorant Infant"/>
                <a:ea typeface="Cormorant Infant"/>
                <a:cs typeface="Cormorant Infant"/>
                <a:sym typeface="Cormorant Infant"/>
              </a:rPr>
              <a:t>: The most recent and significant breakthrough in machine learning has been the rise of deep learning, which involves artificial neural networks with many layers. This development, aided by powerful GPUs, has enabled significant progress in areas such as image and speech recognition.</a:t>
            </a:r>
            <a:endParaRPr sz="1500">
              <a:solidFill>
                <a:schemeClr val="lt1"/>
              </a:solidFill>
              <a:latin typeface="Cormorant Infant"/>
              <a:ea typeface="Cormorant Infant"/>
              <a:cs typeface="Cormorant Infant"/>
              <a:sym typeface="Cormorant Infant"/>
            </a:endParaRPr>
          </a:p>
        </p:txBody>
      </p:sp>
      <p:sp>
        <p:nvSpPr>
          <p:cNvPr id="169" name="Google Shape;169;p29"/>
          <p:cNvSpPr txBox="1"/>
          <p:nvPr/>
        </p:nvSpPr>
        <p:spPr>
          <a:xfrm>
            <a:off x="220100" y="2027700"/>
            <a:ext cx="4251600" cy="2277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1200"/>
              </a:spcAft>
              <a:buNone/>
            </a:pPr>
            <a:r>
              <a:rPr b="1" lang="en" sz="1600">
                <a:solidFill>
                  <a:schemeClr val="lt1"/>
                </a:solidFill>
                <a:latin typeface="Cormorant Infant"/>
                <a:ea typeface="Cormorant Infant"/>
                <a:cs typeface="Cormorant Infant"/>
                <a:sym typeface="Cormorant Infant"/>
              </a:rPr>
              <a:t>Resurgence (1990s)</a:t>
            </a:r>
            <a:r>
              <a:rPr lang="en" sz="1600">
                <a:solidFill>
                  <a:schemeClr val="lt1"/>
                </a:solidFill>
                <a:latin typeface="Cormorant Infant"/>
                <a:ea typeface="Cormorant Infant"/>
                <a:cs typeface="Cormorant Infant"/>
                <a:sym typeface="Cormorant Infant"/>
              </a:rPr>
              <a:t>: Machine learning experienced a resurgence in the 1990s due to advances in computing power and the development of more sophisticated algorithms. Neural networks, a fundamental component of deep learning, also gained attention during this period.</a:t>
            </a:r>
            <a:endParaRPr sz="1600">
              <a:solidFill>
                <a:schemeClr val="lt1"/>
              </a:solidFill>
              <a:latin typeface="Cormorant Infant"/>
              <a:ea typeface="Cormorant Infant"/>
              <a:cs typeface="Cormorant Infant"/>
              <a:sym typeface="Cormorant Infan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descr="A Brief History of Training Data. How has training data changed in the… |  by Robert (Munro) Monarch | Towards Data Science" id="174" name="Google Shape;174;p30"/>
          <p:cNvPicPr preferRelativeResize="0"/>
          <p:nvPr/>
        </p:nvPicPr>
        <p:blipFill>
          <a:blip r:embed="rId3">
            <a:alphaModFix/>
          </a:blip>
          <a:stretch>
            <a:fillRect/>
          </a:stretch>
        </p:blipFill>
        <p:spPr>
          <a:xfrm>
            <a:off x="766150" y="190075"/>
            <a:ext cx="7611725" cy="4107249"/>
          </a:xfrm>
          <a:prstGeom prst="rect">
            <a:avLst/>
          </a:prstGeom>
          <a:noFill/>
          <a:ln>
            <a:noFill/>
          </a:ln>
        </p:spPr>
      </p:pic>
      <p:sp>
        <p:nvSpPr>
          <p:cNvPr id="175" name="Google Shape;175;p30"/>
          <p:cNvSpPr txBox="1"/>
          <p:nvPr/>
        </p:nvSpPr>
        <p:spPr>
          <a:xfrm>
            <a:off x="684450" y="4496700"/>
            <a:ext cx="77751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latin typeface="Cormorant Infant"/>
                <a:ea typeface="Cormorant Infant"/>
                <a:cs typeface="Cormorant Infant"/>
                <a:sym typeface="Cormorant Infant"/>
              </a:rPr>
              <a:t>https://towardsdatascience.com/a-brief-history-of-training-data-9c513fc95b3e</a:t>
            </a:r>
            <a:endParaRPr sz="1900">
              <a:solidFill>
                <a:schemeClr val="lt1"/>
              </a:solidFill>
              <a:latin typeface="Cormorant Infant"/>
              <a:ea typeface="Cormorant Infant"/>
              <a:cs typeface="Cormorant Infant"/>
              <a:sym typeface="Cormorant Infan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nvSpPr>
        <p:spPr>
          <a:xfrm>
            <a:off x="327050" y="528025"/>
            <a:ext cx="6475800" cy="5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Types of Machine Learning</a:t>
            </a:r>
            <a:endParaRPr sz="3200">
              <a:solidFill>
                <a:schemeClr val="lt1"/>
              </a:solidFill>
              <a:latin typeface="Cormorant Infant"/>
              <a:ea typeface="Cormorant Infant"/>
              <a:cs typeface="Cormorant Infant"/>
              <a:sym typeface="Cormorant Infant"/>
            </a:endParaRPr>
          </a:p>
        </p:txBody>
      </p:sp>
      <p:sp>
        <p:nvSpPr>
          <p:cNvPr id="181" name="Google Shape;181;p31"/>
          <p:cNvSpPr txBox="1"/>
          <p:nvPr/>
        </p:nvSpPr>
        <p:spPr>
          <a:xfrm>
            <a:off x="327050" y="1318100"/>
            <a:ext cx="8532900" cy="31911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 sz="1600">
                <a:solidFill>
                  <a:schemeClr val="lt1"/>
                </a:solidFill>
                <a:latin typeface="Cormorant Infant"/>
                <a:ea typeface="Cormorant Infant"/>
                <a:cs typeface="Cormorant Infant"/>
                <a:sym typeface="Cormorant Infant"/>
              </a:rPr>
              <a:t>Supervised Learning</a:t>
            </a:r>
            <a:r>
              <a:rPr lang="en" sz="1600">
                <a:solidFill>
                  <a:schemeClr val="lt1"/>
                </a:solidFill>
                <a:latin typeface="Cormorant Infant"/>
                <a:ea typeface="Cormorant Infant"/>
                <a:cs typeface="Cormorant Infant"/>
                <a:sym typeface="Cormorant Infant"/>
              </a:rPr>
              <a:t>: This subtopic involves training a machine learning model with labeled data, where the correct outcomes are known. The model learns to make predictions or classifications based on input data.</a:t>
            </a:r>
            <a:endParaRPr sz="1600">
              <a:solidFill>
                <a:schemeClr val="lt1"/>
              </a:solidFill>
              <a:latin typeface="Cormorant Infant"/>
              <a:ea typeface="Cormorant Infant"/>
              <a:cs typeface="Cormorant Infant"/>
              <a:sym typeface="Cormorant Infant"/>
            </a:endParaRPr>
          </a:p>
          <a:p>
            <a:pPr indent="0" lvl="0" marL="0" rtl="0" algn="just">
              <a:lnSpc>
                <a:spcPct val="150000"/>
              </a:lnSpc>
              <a:spcBef>
                <a:spcPts val="1200"/>
              </a:spcBef>
              <a:spcAft>
                <a:spcPts val="1200"/>
              </a:spcAft>
              <a:buNone/>
            </a:pPr>
            <a:r>
              <a:rPr b="1" lang="en" sz="1600">
                <a:solidFill>
                  <a:schemeClr val="lt1"/>
                </a:solidFill>
                <a:latin typeface="Cormorant Infant"/>
                <a:ea typeface="Cormorant Infant"/>
                <a:cs typeface="Cormorant Infant"/>
                <a:sym typeface="Cormorant Infant"/>
              </a:rPr>
              <a:t>Unsupervised Learning</a:t>
            </a:r>
            <a:r>
              <a:rPr lang="en" sz="1600">
                <a:solidFill>
                  <a:schemeClr val="lt1"/>
                </a:solidFill>
                <a:latin typeface="Cormorant Infant"/>
                <a:ea typeface="Cormorant Infant"/>
                <a:cs typeface="Cormorant Infant"/>
                <a:sym typeface="Cormorant Infant"/>
              </a:rPr>
              <a:t>: Unsupervised learning deals with unlabeled data, aiming to discover hidden patterns, structures, or groupings within the data. Clustering and dimensionality reduction are common techniques in this subfield.</a:t>
            </a:r>
            <a:endParaRPr sz="1600">
              <a:solidFill>
                <a:schemeClr val="lt1"/>
              </a:solidFill>
              <a:latin typeface="Cormorant Infant"/>
              <a:ea typeface="Cormorant Infant"/>
              <a:cs typeface="Cormorant Infant"/>
              <a:sym typeface="Cormorant Infant"/>
            </a:endParaRPr>
          </a:p>
        </p:txBody>
      </p:sp>
    </p:spTree>
  </p:cSld>
  <p:clrMapOvr>
    <a:masterClrMapping/>
  </p:clrMapOvr>
  <p:transition spd="med">
    <p:push dir="r"/>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nvSpPr>
        <p:spPr>
          <a:xfrm>
            <a:off x="584700" y="405650"/>
            <a:ext cx="6535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lt1"/>
                </a:solidFill>
                <a:latin typeface="Cormorant Infant"/>
                <a:ea typeface="Cormorant Infant"/>
                <a:cs typeface="Cormorant Infant"/>
                <a:sym typeface="Cormorant Infant"/>
              </a:rPr>
              <a:t>Types of Machine Learning</a:t>
            </a:r>
            <a:endParaRPr sz="3200">
              <a:solidFill>
                <a:schemeClr val="lt1"/>
              </a:solidFill>
              <a:latin typeface="Cormorant Infant"/>
              <a:ea typeface="Cormorant Infant"/>
              <a:cs typeface="Cormorant Infant"/>
              <a:sym typeface="Cormorant Infant"/>
            </a:endParaRPr>
          </a:p>
        </p:txBody>
      </p:sp>
      <p:sp>
        <p:nvSpPr>
          <p:cNvPr id="187" name="Google Shape;187;p32"/>
          <p:cNvSpPr txBox="1"/>
          <p:nvPr/>
        </p:nvSpPr>
        <p:spPr>
          <a:xfrm>
            <a:off x="263500" y="1218975"/>
            <a:ext cx="3795600" cy="32010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1200"/>
              </a:spcAft>
              <a:buNone/>
            </a:pPr>
            <a:r>
              <a:rPr b="1" lang="en" sz="1600">
                <a:solidFill>
                  <a:schemeClr val="lt1"/>
                </a:solidFill>
                <a:latin typeface="Cormorant Infant"/>
                <a:ea typeface="Cormorant Infant"/>
                <a:cs typeface="Cormorant Infant"/>
                <a:sym typeface="Cormorant Infant"/>
              </a:rPr>
              <a:t>Deep Learning</a:t>
            </a:r>
            <a:r>
              <a:rPr lang="en" sz="1600">
                <a:solidFill>
                  <a:schemeClr val="lt1"/>
                </a:solidFill>
                <a:latin typeface="Cormorant Infant"/>
                <a:ea typeface="Cormorant Infant"/>
                <a:cs typeface="Cormorant Infant"/>
                <a:sym typeface="Cormorant Infant"/>
              </a:rPr>
              <a:t>: Deep learning is a subfield of machine learning that emphasizes the use of artificial neural networks with multiple layers (deep neural networks). It has been particularly successful in tasks like image and speech recognition.</a:t>
            </a:r>
            <a:endParaRPr sz="1600">
              <a:solidFill>
                <a:schemeClr val="lt1"/>
              </a:solidFill>
              <a:latin typeface="Cormorant Infant"/>
              <a:ea typeface="Cormorant Infant"/>
              <a:cs typeface="Cormorant Infant"/>
              <a:sym typeface="Cormorant Infant"/>
            </a:endParaRPr>
          </a:p>
        </p:txBody>
      </p:sp>
      <p:pic>
        <p:nvPicPr>
          <p:cNvPr descr="Deep Learning: Overview of Neurons and Activation Functions | by Stacey  Ronaghan | Medium" id="188" name="Google Shape;188;p32"/>
          <p:cNvPicPr preferRelativeResize="0"/>
          <p:nvPr/>
        </p:nvPicPr>
        <p:blipFill>
          <a:blip r:embed="rId3">
            <a:alphaModFix/>
          </a:blip>
          <a:stretch>
            <a:fillRect/>
          </a:stretch>
        </p:blipFill>
        <p:spPr>
          <a:xfrm>
            <a:off x="4186575" y="1218975"/>
            <a:ext cx="4851101" cy="3381375"/>
          </a:xfrm>
          <a:prstGeom prst="rect">
            <a:avLst/>
          </a:prstGeom>
          <a:noFill/>
          <a:ln>
            <a:noFill/>
          </a:ln>
        </p:spPr>
      </p:pic>
    </p:spTree>
  </p:cSld>
  <p:clrMapOvr>
    <a:masterClrMapping/>
  </p:clrMapOvr>
  <p:transition spd="med">
    <p:push dir="r"/>
  </p:transition>
</p:sld>
</file>

<file path=ppt/theme/theme1.xml><?xml version="1.0" encoding="utf-8"?>
<a:theme xmlns:a="http://schemas.openxmlformats.org/drawingml/2006/main" xmlns:r="http://schemas.openxmlformats.org/officeDocument/2006/relationships" name="Extended Reality App Pitch Deck by Slidesgo">
  <a:themeElements>
    <a:clrScheme name="Simple Light">
      <a:dk1>
        <a:srgbClr val="322183"/>
      </a:dk1>
      <a:lt1>
        <a:srgbClr val="FFFFFF"/>
      </a:lt1>
      <a:dk2>
        <a:srgbClr val="782AA1"/>
      </a:dk2>
      <a:lt2>
        <a:srgbClr val="5326AA"/>
      </a:lt2>
      <a:accent1>
        <a:srgbClr val="4F74DB"/>
      </a:accent1>
      <a:accent2>
        <a:srgbClr val="3633AD"/>
      </a:accent2>
      <a:accent3>
        <a:srgbClr val="28197A"/>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